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78" r:id="rId3"/>
    <p:sldId id="257" r:id="rId4"/>
    <p:sldId id="258" r:id="rId5"/>
    <p:sldId id="261" r:id="rId6"/>
    <p:sldId id="259" r:id="rId7"/>
    <p:sldId id="260"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4102B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2D8B433-3D10-4CA6-A6D2-8AB4890217C7}" type="datetimeFigureOut">
              <a:rPr lang="en-US" smtClean="0"/>
              <a:pPr/>
              <a:t>11/4/2016</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B8C50C6-B5DB-446C-B485-36A791A2F393}"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D8B433-3D10-4CA6-A6D2-8AB4890217C7}" type="datetimeFigureOut">
              <a:rPr lang="en-US" smtClean="0"/>
              <a:pPr/>
              <a:t>11/4/2016</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9B8C50C6-B5DB-446C-B485-36A791A2F393}"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D8B433-3D10-4CA6-A6D2-8AB4890217C7}" type="datetimeFigureOut">
              <a:rPr lang="en-US" smtClean="0"/>
              <a:pPr/>
              <a:t>11/4/2016</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9B8C50C6-B5DB-446C-B485-36A791A2F393}"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D8B433-3D10-4CA6-A6D2-8AB4890217C7}" type="datetimeFigureOut">
              <a:rPr lang="en-US" smtClean="0"/>
              <a:pPr/>
              <a:t>11/4/2016</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9B8C50C6-B5DB-446C-B485-36A791A2F393}" type="slidenum">
              <a:rPr lang="en-IN" smtClean="0"/>
              <a:pPr/>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2D8B433-3D10-4CA6-A6D2-8AB4890217C7}" type="datetimeFigureOut">
              <a:rPr lang="en-US" smtClean="0"/>
              <a:pPr/>
              <a:t>11/4/2016</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9B8C50C6-B5DB-446C-B485-36A791A2F393}" type="slidenum">
              <a:rPr lang="en-IN" smtClean="0"/>
              <a:pPr/>
              <a:t>‹#›</a:t>
            </a:fld>
            <a:endParaRPr lang="en-IN"/>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2D8B433-3D10-4CA6-A6D2-8AB4890217C7}" type="datetimeFigureOut">
              <a:rPr lang="en-US" smtClean="0"/>
              <a:pPr/>
              <a:t>11/4/2016</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9B8C50C6-B5DB-446C-B485-36A791A2F393}" type="slidenum">
              <a:rPr lang="en-IN" smtClean="0"/>
              <a:pPr/>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2D8B433-3D10-4CA6-A6D2-8AB4890217C7}" type="datetimeFigureOut">
              <a:rPr lang="en-US" smtClean="0"/>
              <a:pPr/>
              <a:t>11/4/2016</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9B8C50C6-B5DB-446C-B485-36A791A2F393}"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2D8B433-3D10-4CA6-A6D2-8AB4890217C7}" type="datetimeFigureOut">
              <a:rPr lang="en-US" smtClean="0"/>
              <a:pPr/>
              <a:t>11/4/2016</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9B8C50C6-B5DB-446C-B485-36A791A2F393}" type="slidenum">
              <a:rPr lang="en-IN" smtClean="0"/>
              <a:pPr/>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2D8B433-3D10-4CA6-A6D2-8AB4890217C7}" type="datetimeFigureOut">
              <a:rPr lang="en-US" smtClean="0"/>
              <a:pPr/>
              <a:t>11/4/2016</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9B8C50C6-B5DB-446C-B485-36A791A2F393}"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2D8B433-3D10-4CA6-A6D2-8AB4890217C7}" type="datetimeFigureOut">
              <a:rPr lang="en-US" smtClean="0"/>
              <a:pPr/>
              <a:t>11/4/2016</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9B8C50C6-B5DB-446C-B485-36A791A2F393}"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2D8B433-3D10-4CA6-A6D2-8AB4890217C7}" type="datetimeFigureOut">
              <a:rPr lang="en-US" smtClean="0"/>
              <a:pPr/>
              <a:t>11/4/2016</a:t>
            </a:fld>
            <a:endParaRPr lang="en-IN"/>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B8C50C6-B5DB-446C-B485-36A791A2F393}" type="slidenum">
              <a:rPr lang="en-IN" smtClean="0"/>
              <a:pPr/>
              <a:t>‹#›</a:t>
            </a:fld>
            <a:endParaRPr lang="en-IN"/>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2D8B433-3D10-4CA6-A6D2-8AB4890217C7}" type="datetimeFigureOut">
              <a:rPr lang="en-US" smtClean="0"/>
              <a:pPr/>
              <a:t>11/4/2016</a:t>
            </a:fld>
            <a:endParaRPr lang="en-IN"/>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B8C50C6-B5DB-446C-B485-36A791A2F393}"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www.youtube.com/watch?v=tY5WxDqggbs"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00043"/>
            <a:ext cx="7772400" cy="3000395"/>
          </a:xfrm>
        </p:spPr>
        <p:txBody>
          <a:bodyPr>
            <a:normAutofit/>
          </a:bodyPr>
          <a:lstStyle/>
          <a:p>
            <a:r>
              <a:rPr lang="en-US" sz="5400" i="1" dirty="0" smtClean="0">
                <a:solidFill>
                  <a:srgbClr val="CC3300"/>
                </a:solidFill>
                <a:latin typeface="Wide Latin" pitchFamily="18" charset="0"/>
              </a:rPr>
              <a:t>   </a:t>
            </a:r>
            <a:r>
              <a:rPr lang="en-US" sz="6000" i="1" dirty="0" smtClean="0">
                <a:solidFill>
                  <a:srgbClr val="CC3300"/>
                </a:solidFill>
                <a:latin typeface="Wide Latin" pitchFamily="18" charset="0"/>
              </a:rPr>
              <a:t>DIGGING</a:t>
            </a:r>
            <a:br>
              <a:rPr lang="en-US" sz="6000" i="1" dirty="0" smtClean="0">
                <a:solidFill>
                  <a:srgbClr val="CC3300"/>
                </a:solidFill>
                <a:latin typeface="Wide Latin" pitchFamily="18" charset="0"/>
              </a:rPr>
            </a:br>
            <a:r>
              <a:rPr lang="en-US" sz="4800" i="1" dirty="0" smtClean="0">
                <a:solidFill>
                  <a:srgbClr val="CC3300"/>
                </a:solidFill>
                <a:latin typeface="Wide Latin" pitchFamily="18" charset="0"/>
              </a:rPr>
              <a:t>            </a:t>
            </a:r>
            <a:r>
              <a:rPr lang="en-US" sz="3200" i="1" dirty="0" smtClean="0">
                <a:solidFill>
                  <a:srgbClr val="00B050"/>
                </a:solidFill>
                <a:latin typeface="Wide Latin" pitchFamily="18" charset="0"/>
              </a:rPr>
              <a:t>by</a:t>
            </a:r>
            <a:r>
              <a:rPr lang="en-US" sz="3200" i="1" dirty="0" smtClean="0">
                <a:solidFill>
                  <a:srgbClr val="CC3300"/>
                </a:solidFill>
                <a:latin typeface="Wide Latin" pitchFamily="18" charset="0"/>
              </a:rPr>
              <a:t/>
            </a:r>
            <a:br>
              <a:rPr lang="en-US" sz="3200" i="1" dirty="0" smtClean="0">
                <a:solidFill>
                  <a:srgbClr val="CC3300"/>
                </a:solidFill>
                <a:latin typeface="Wide Latin" pitchFamily="18" charset="0"/>
              </a:rPr>
            </a:br>
            <a:endParaRPr lang="en-IN" sz="3200" i="1" dirty="0">
              <a:solidFill>
                <a:srgbClr val="CC3300"/>
              </a:solidFill>
              <a:latin typeface="Wide Latin" pitchFamily="18" charset="0"/>
            </a:endParaRPr>
          </a:p>
        </p:txBody>
      </p:sp>
      <p:sp>
        <p:nvSpPr>
          <p:cNvPr id="3" name="Subtitle 2"/>
          <p:cNvSpPr>
            <a:spLocks noGrp="1"/>
          </p:cNvSpPr>
          <p:nvPr>
            <p:ph type="subTitle" idx="1"/>
          </p:nvPr>
        </p:nvSpPr>
        <p:spPr/>
        <p:txBody>
          <a:bodyPr>
            <a:normAutofit/>
          </a:bodyPr>
          <a:lstStyle/>
          <a:p>
            <a:r>
              <a:rPr lang="en-US" sz="5400" dirty="0" smtClean="0">
                <a:solidFill>
                  <a:srgbClr val="0070C0"/>
                </a:solidFill>
                <a:latin typeface="Bauhaus 93" pitchFamily="82" charset="0"/>
              </a:rPr>
              <a:t>          - </a:t>
            </a:r>
            <a:r>
              <a:rPr lang="en-US" sz="5400" dirty="0" smtClean="0">
                <a:solidFill>
                  <a:srgbClr val="4102BE"/>
                </a:solidFill>
                <a:latin typeface="Bauhaus 93" pitchFamily="82" charset="0"/>
              </a:rPr>
              <a:t>Seamus Heaney</a:t>
            </a:r>
            <a:endParaRPr lang="en-IN" sz="5400" dirty="0">
              <a:solidFill>
                <a:srgbClr val="4102BE"/>
              </a:solidFill>
              <a:latin typeface="Bauhaus 93" pitchFamily="82" charset="0"/>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4414" y="1285860"/>
            <a:ext cx="6929486" cy="3970318"/>
          </a:xfrm>
          <a:prstGeom prst="rect">
            <a:avLst/>
          </a:prstGeom>
        </p:spPr>
        <p:txBody>
          <a:bodyPr wrap="square">
            <a:spAutoFit/>
          </a:bodyPr>
          <a:lstStyle/>
          <a:p>
            <a:r>
              <a:rPr lang="en-IN" sz="2800" i="1" dirty="0" smtClean="0">
                <a:solidFill>
                  <a:schemeClr val="accent2"/>
                </a:solidFill>
                <a:latin typeface="Agency FB" pitchFamily="34" charset="0"/>
              </a:rPr>
              <a:t>My father digging. I look down</a:t>
            </a:r>
          </a:p>
          <a:p>
            <a:endParaRPr lang="en-IN" sz="2800" dirty="0" smtClean="0">
              <a:solidFill>
                <a:schemeClr val="accent2"/>
              </a:solidFill>
              <a:latin typeface="Agency FB" pitchFamily="34" charset="0"/>
            </a:endParaRPr>
          </a:p>
          <a:p>
            <a:r>
              <a:rPr lang="en-IN" sz="2800" dirty="0" smtClean="0">
                <a:latin typeface="Agency FB" pitchFamily="34" charset="0"/>
              </a:rPr>
              <a:t>Oh, so it's the speaker's father who is doing the digging. Okay, good to know.</a:t>
            </a:r>
          </a:p>
          <a:p>
            <a:r>
              <a:rPr lang="en-IN" sz="2800" dirty="0" smtClean="0">
                <a:latin typeface="Agency FB" pitchFamily="34" charset="0"/>
              </a:rPr>
              <a:t>So far, there have been three different tools mentioned: the pen, the gun, and the spade.</a:t>
            </a:r>
          </a:p>
          <a:p>
            <a:r>
              <a:rPr lang="en-IN" sz="2800" dirty="0" smtClean="0">
                <a:latin typeface="Agency FB" pitchFamily="34" charset="0"/>
              </a:rPr>
              <a:t>When we step back, we see the speaker (the son) indoors, pen in hand, and outside, the father works digging at the rocky soil. Those are two </a:t>
            </a:r>
            <a:r>
              <a:rPr lang="en-IN" sz="2800" i="1" dirty="0" smtClean="0">
                <a:latin typeface="Agency FB" pitchFamily="34" charset="0"/>
              </a:rPr>
              <a:t>very</a:t>
            </a:r>
            <a:r>
              <a:rPr lang="en-IN" sz="2800" dirty="0" smtClean="0">
                <a:latin typeface="Agency FB" pitchFamily="34" charset="0"/>
              </a:rPr>
              <a:t> different activities.</a:t>
            </a:r>
            <a:endParaRPr lang="en-IN" sz="2800" dirty="0">
              <a:latin typeface="Agency FB"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5786" y="474344"/>
            <a:ext cx="7500990" cy="6124754"/>
          </a:xfrm>
          <a:prstGeom prst="rect">
            <a:avLst/>
          </a:prstGeom>
        </p:spPr>
        <p:txBody>
          <a:bodyPr wrap="square">
            <a:spAutoFit/>
          </a:bodyPr>
          <a:lstStyle/>
          <a:p>
            <a:r>
              <a:rPr lang="en-IN" sz="2800" i="1" dirty="0" smtClean="0">
                <a:solidFill>
                  <a:schemeClr val="accent2"/>
                </a:solidFill>
                <a:latin typeface="Agency FB" pitchFamily="34" charset="0"/>
              </a:rPr>
              <a:t>Till his straining rump among the flowerbeds</a:t>
            </a:r>
            <a:br>
              <a:rPr lang="en-IN" sz="2800" i="1" dirty="0" smtClean="0">
                <a:solidFill>
                  <a:schemeClr val="accent2"/>
                </a:solidFill>
                <a:latin typeface="Agency FB" pitchFamily="34" charset="0"/>
              </a:rPr>
            </a:br>
            <a:r>
              <a:rPr lang="en-IN" sz="2800" i="1" dirty="0" smtClean="0">
                <a:solidFill>
                  <a:schemeClr val="accent2"/>
                </a:solidFill>
                <a:latin typeface="Agency FB" pitchFamily="34" charset="0"/>
              </a:rPr>
              <a:t>Bends low, comes up twenty years away</a:t>
            </a:r>
            <a:endParaRPr lang="en-IN" sz="2800" dirty="0" smtClean="0">
              <a:solidFill>
                <a:schemeClr val="accent2"/>
              </a:solidFill>
              <a:latin typeface="Agency FB" pitchFamily="34" charset="0"/>
            </a:endParaRPr>
          </a:p>
          <a:p>
            <a:r>
              <a:rPr lang="en-IN" sz="2800" dirty="0" smtClean="0">
                <a:latin typeface="Agency FB" pitchFamily="34" charset="0"/>
              </a:rPr>
              <a:t>Our speaker watches from the window as his dad bends, digging among the flowerbeds.</a:t>
            </a:r>
          </a:p>
          <a:p>
            <a:r>
              <a:rPr lang="en-IN" sz="2800" dirty="0" smtClean="0">
                <a:latin typeface="Agency FB" pitchFamily="34" charset="0"/>
              </a:rPr>
              <a:t>The father seems to be working pretty hard. He </a:t>
            </a:r>
            <a:r>
              <a:rPr lang="en-IN" sz="2800" i="1" dirty="0" smtClean="0">
                <a:latin typeface="Agency FB" pitchFamily="34" charset="0"/>
              </a:rPr>
              <a:t>is </a:t>
            </a:r>
            <a:r>
              <a:rPr lang="en-IN" sz="2800" dirty="0" smtClean="0">
                <a:latin typeface="Agency FB" pitchFamily="34" charset="0"/>
              </a:rPr>
              <a:t>"straining," after all.</a:t>
            </a:r>
          </a:p>
          <a:p>
            <a:r>
              <a:rPr lang="en-IN" sz="2800" dirty="0" smtClean="0">
                <a:latin typeface="Agency FB" pitchFamily="34" charset="0"/>
              </a:rPr>
              <a:t>Flashback alert! In line 7, when the speaker's dad comes up from his gardening crouch (you know, that squatting position you're in when you're in the garden – super attractive), the speaker imagines him twenty years away, which we take to mean twenty years </a:t>
            </a:r>
            <a:r>
              <a:rPr lang="en-IN" sz="2800" i="1" dirty="0" smtClean="0">
                <a:latin typeface="Agency FB" pitchFamily="34" charset="0"/>
              </a:rPr>
              <a:t>ago</a:t>
            </a:r>
            <a:r>
              <a:rPr lang="en-IN" sz="2800" dirty="0" smtClean="0">
                <a:latin typeface="Agency FB" pitchFamily="34" charset="0"/>
              </a:rPr>
              <a:t>.</a:t>
            </a:r>
          </a:p>
          <a:p>
            <a:r>
              <a:rPr lang="en-IN" sz="2800" dirty="0" smtClean="0">
                <a:latin typeface="Agency FB" pitchFamily="34" charset="0"/>
              </a:rPr>
              <a:t>But before we jump back in time, take note of what his father is digging here: flowerbeds. That information might come in handy later</a:t>
            </a:r>
            <a:r>
              <a:rPr lang="en-IN" dirty="0" smtClean="0"/>
              <a:t>.</a:t>
            </a: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0100" y="642918"/>
            <a:ext cx="6858048" cy="5429288"/>
          </a:xfrm>
          <a:prstGeom prst="rect">
            <a:avLst/>
          </a:prstGeom>
        </p:spPr>
        <p:txBody>
          <a:bodyPr wrap="square">
            <a:spAutoFit/>
          </a:bodyPr>
          <a:lstStyle/>
          <a:p>
            <a:r>
              <a:rPr lang="en-IN" sz="2800" i="1" dirty="0" smtClean="0">
                <a:solidFill>
                  <a:schemeClr val="accent2"/>
                </a:solidFill>
                <a:latin typeface="Agency FB" pitchFamily="34" charset="0"/>
              </a:rPr>
              <a:t>Stooping in rhythm through potato drills</a:t>
            </a:r>
            <a:br>
              <a:rPr lang="en-IN" sz="2800" i="1" dirty="0" smtClean="0">
                <a:solidFill>
                  <a:schemeClr val="accent2"/>
                </a:solidFill>
                <a:latin typeface="Agency FB" pitchFamily="34" charset="0"/>
              </a:rPr>
            </a:br>
            <a:r>
              <a:rPr lang="en-IN" sz="2800" i="1" dirty="0" smtClean="0">
                <a:solidFill>
                  <a:schemeClr val="accent2"/>
                </a:solidFill>
                <a:latin typeface="Agency FB" pitchFamily="34" charset="0"/>
              </a:rPr>
              <a:t>Where he was digging.</a:t>
            </a:r>
            <a:endParaRPr lang="en-IN" sz="2800" dirty="0" smtClean="0">
              <a:solidFill>
                <a:schemeClr val="accent2"/>
              </a:solidFill>
              <a:latin typeface="Agency FB" pitchFamily="34" charset="0"/>
            </a:endParaRPr>
          </a:p>
          <a:p>
            <a:r>
              <a:rPr lang="en-IN" sz="2800" dirty="0" smtClean="0">
                <a:latin typeface="Agency FB" pitchFamily="34" charset="0"/>
              </a:rPr>
              <a:t>So what was happening twenty years ago in our speaker's mind? His father was digging potatoes, that's what. Potato drills, by the way, are evenly spaced rows of potatoes in a field. Nothing too confusing there. But it also refers to the act of drilling into the earth to make a hole in which you plant the potato.</a:t>
            </a:r>
          </a:p>
          <a:p>
            <a:r>
              <a:rPr lang="en-IN" sz="2800" dirty="0" smtClean="0">
                <a:latin typeface="Agency FB" pitchFamily="34" charset="0"/>
              </a:rPr>
              <a:t>It seems the rhythm of the father bending and rising in his garden has sparked this flashback – it's the same pattern he used to follow in the potato drills, dipping down into the ground, then coming back up.</a:t>
            </a:r>
            <a:endParaRPr lang="en-IN" sz="2800" dirty="0">
              <a:latin typeface="Agency FB"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2976" y="474344"/>
            <a:ext cx="7072362" cy="6124754"/>
          </a:xfrm>
          <a:prstGeom prst="rect">
            <a:avLst/>
          </a:prstGeom>
        </p:spPr>
        <p:txBody>
          <a:bodyPr wrap="square">
            <a:spAutoFit/>
          </a:bodyPr>
          <a:lstStyle/>
          <a:p>
            <a:r>
              <a:rPr lang="en-IN" sz="2800" i="1" dirty="0" smtClean="0">
                <a:solidFill>
                  <a:schemeClr val="accent2"/>
                </a:solidFill>
                <a:latin typeface="Agency FB" pitchFamily="34" charset="0"/>
              </a:rPr>
              <a:t>The coarse boot nestled on the lug, the shaft</a:t>
            </a:r>
            <a:br>
              <a:rPr lang="en-IN" sz="2800" i="1" dirty="0" smtClean="0">
                <a:solidFill>
                  <a:schemeClr val="accent2"/>
                </a:solidFill>
                <a:latin typeface="Agency FB" pitchFamily="34" charset="0"/>
              </a:rPr>
            </a:br>
            <a:r>
              <a:rPr lang="en-IN" sz="2800" i="1" dirty="0" smtClean="0">
                <a:solidFill>
                  <a:schemeClr val="accent2"/>
                </a:solidFill>
                <a:latin typeface="Agency FB" pitchFamily="34" charset="0"/>
              </a:rPr>
              <a:t>Against the inside knee was levered firmly.</a:t>
            </a:r>
            <a:endParaRPr lang="en-IN" sz="2800" dirty="0" smtClean="0">
              <a:solidFill>
                <a:schemeClr val="accent2"/>
              </a:solidFill>
              <a:latin typeface="Agency FB" pitchFamily="34" charset="0"/>
            </a:endParaRPr>
          </a:p>
          <a:p>
            <a:r>
              <a:rPr lang="en-IN" sz="2800" dirty="0" smtClean="0">
                <a:latin typeface="Agency FB" pitchFamily="34" charset="0"/>
              </a:rPr>
              <a:t>Just when you thought you were done, it's still </a:t>
            </a:r>
            <a:r>
              <a:rPr lang="en-IN" sz="2800" dirty="0" smtClean="0">
                <a:latin typeface="Agency FB" pitchFamily="34" charset="0"/>
                <a:hlinkClick r:id="rId2" tooltip="tool time"/>
              </a:rPr>
              <a:t>tool time</a:t>
            </a:r>
            <a:r>
              <a:rPr lang="en-IN" sz="2800" dirty="0" smtClean="0">
                <a:latin typeface="Agency FB" pitchFamily="34" charset="0"/>
              </a:rPr>
              <a:t>, friends.</a:t>
            </a:r>
          </a:p>
          <a:p>
            <a:r>
              <a:rPr lang="en-IN" sz="2800" dirty="0" smtClean="0">
                <a:latin typeface="Agency FB" pitchFamily="34" charset="0"/>
              </a:rPr>
              <a:t>The coarse boot belongs to the father, and it's probably coarse because it's a beat-up old work boot. A lug refers to the top of the blade of the spade, which sticks out on either side of the shaft, or handle. Stepping on the lug and putting all your weight on it helps sink the tool into the ground, so you can dig your hole.</a:t>
            </a:r>
          </a:p>
          <a:p>
            <a:r>
              <a:rPr lang="en-IN" sz="2800" dirty="0" smtClean="0">
                <a:latin typeface="Agency FB" pitchFamily="34" charset="0"/>
              </a:rPr>
              <a:t>When he says the shaft is levered firmly on the inside of his father's knee, it just means that he's got a good hold on it, so he won't lose his balance when he digs the spade into the         			earth.</a:t>
            </a:r>
            <a:endParaRPr lang="en-IN" sz="2800" dirty="0">
              <a:latin typeface="Agency FB"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57290" y="1166842"/>
            <a:ext cx="6858048" cy="4401205"/>
          </a:xfrm>
          <a:prstGeom prst="rect">
            <a:avLst/>
          </a:prstGeom>
        </p:spPr>
        <p:txBody>
          <a:bodyPr wrap="square">
            <a:spAutoFit/>
          </a:bodyPr>
          <a:lstStyle/>
          <a:p>
            <a:r>
              <a:rPr lang="en-IN" sz="2800" i="1" dirty="0" smtClean="0">
                <a:solidFill>
                  <a:schemeClr val="accent2"/>
                </a:solidFill>
                <a:latin typeface="Agency FB" pitchFamily="34" charset="0"/>
              </a:rPr>
              <a:t>He rooted out tall tops, buried the bright edge deep</a:t>
            </a:r>
            <a:endParaRPr lang="en-IN" sz="2800" dirty="0" smtClean="0">
              <a:solidFill>
                <a:schemeClr val="accent2"/>
              </a:solidFill>
              <a:latin typeface="Agency FB" pitchFamily="34" charset="0"/>
            </a:endParaRPr>
          </a:p>
          <a:p>
            <a:r>
              <a:rPr lang="en-IN" sz="2800" dirty="0" smtClean="0">
                <a:latin typeface="Agency FB" pitchFamily="34" charset="0"/>
              </a:rPr>
              <a:t>The "he" still refers to the father, and we're still in that memory from twenty years ago, which we can tell because the speaker is still using the good </a:t>
            </a:r>
            <a:r>
              <a:rPr lang="en-IN" sz="2800" dirty="0" err="1" smtClean="0">
                <a:latin typeface="Agency FB" pitchFamily="34" charset="0"/>
              </a:rPr>
              <a:t>ol</a:t>
            </a:r>
            <a:r>
              <a:rPr lang="en-IN" sz="2800" dirty="0" smtClean="0">
                <a:latin typeface="Agency FB" pitchFamily="34" charset="0"/>
              </a:rPr>
              <a:t>' past tense.</a:t>
            </a:r>
          </a:p>
          <a:p>
            <a:r>
              <a:rPr lang="en-IN" sz="2800" dirty="0" smtClean="0">
                <a:latin typeface="Agency FB" pitchFamily="34" charset="0"/>
              </a:rPr>
              <a:t>The speaker's old man is still working on the potato drill. "Rooted out" means he found the potato tops by digging them up.</a:t>
            </a:r>
          </a:p>
          <a:p>
            <a:r>
              <a:rPr lang="en-IN" sz="2800" dirty="0" smtClean="0">
                <a:latin typeface="Agency FB" pitchFamily="34" charset="0"/>
              </a:rPr>
              <a:t>The "bright edge" is the edge of the shovel's blade, and our speaker probably calls it bright because it's made of some sort of metal, as most spades are.</a:t>
            </a:r>
            <a:endParaRPr lang="en-IN" sz="2800" dirty="0">
              <a:latin typeface="Agency FB"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1538" y="889844"/>
            <a:ext cx="7000924" cy="4401205"/>
          </a:xfrm>
          <a:prstGeom prst="rect">
            <a:avLst/>
          </a:prstGeom>
        </p:spPr>
        <p:txBody>
          <a:bodyPr wrap="square">
            <a:spAutoFit/>
          </a:bodyPr>
          <a:lstStyle/>
          <a:p>
            <a:r>
              <a:rPr lang="en-IN" sz="2800" i="1" dirty="0" smtClean="0">
                <a:solidFill>
                  <a:schemeClr val="accent2"/>
                </a:solidFill>
                <a:latin typeface="Agency FB" pitchFamily="34" charset="0"/>
              </a:rPr>
              <a:t>To scatter new potatoes that we picked,</a:t>
            </a:r>
            <a:br>
              <a:rPr lang="en-IN" sz="2800" i="1" dirty="0" smtClean="0">
                <a:solidFill>
                  <a:schemeClr val="accent2"/>
                </a:solidFill>
                <a:latin typeface="Agency FB" pitchFamily="34" charset="0"/>
              </a:rPr>
            </a:br>
            <a:r>
              <a:rPr lang="en-IN" sz="2800" i="1" dirty="0" smtClean="0">
                <a:solidFill>
                  <a:schemeClr val="accent2"/>
                </a:solidFill>
                <a:latin typeface="Agency FB" pitchFamily="34" charset="0"/>
              </a:rPr>
              <a:t>Loving their cool hardness in our hands.</a:t>
            </a:r>
            <a:endParaRPr lang="en-IN" sz="2800" dirty="0" smtClean="0">
              <a:solidFill>
                <a:schemeClr val="accent2"/>
              </a:solidFill>
              <a:latin typeface="Agency FB" pitchFamily="34" charset="0"/>
            </a:endParaRPr>
          </a:p>
          <a:p>
            <a:r>
              <a:rPr lang="en-IN" sz="2800" dirty="0" smtClean="0">
                <a:latin typeface="Agency FB" pitchFamily="34" charset="0"/>
              </a:rPr>
              <a:t>Up until this point, our speaker was talking about his father as if he were alone, but "we" pops up in Line 14. Looks like the father and son are doing this work together. Or at the very least the son is hanging around while the father works.</a:t>
            </a:r>
          </a:p>
          <a:p>
            <a:r>
              <a:rPr lang="en-IN" sz="2800" dirty="0" smtClean="0">
                <a:latin typeface="Agency FB" pitchFamily="34" charset="0"/>
              </a:rPr>
              <a:t>The "cool hardness" refers to the way the potato feels when it's pulled from the earth, almost like a rock. Note, too, that again the speaker is talking about the way something feels in his hand, only this time instead of a pen, it's a potato.</a:t>
            </a:r>
            <a:endParaRPr lang="en-IN" sz="2800" dirty="0">
              <a:latin typeface="Agency FB"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8662" y="857232"/>
            <a:ext cx="7643866" cy="5940088"/>
          </a:xfrm>
          <a:prstGeom prst="rect">
            <a:avLst/>
          </a:prstGeom>
        </p:spPr>
        <p:txBody>
          <a:bodyPr wrap="square">
            <a:spAutoFit/>
          </a:bodyPr>
          <a:lstStyle/>
          <a:p>
            <a:r>
              <a:rPr lang="en-IN" i="1" dirty="0" smtClean="0">
                <a:solidFill>
                  <a:schemeClr val="accent2"/>
                </a:solidFill>
              </a:rPr>
              <a:t>By God, the old man could handle a spade. </a:t>
            </a:r>
            <a:br>
              <a:rPr lang="en-IN" i="1" dirty="0" smtClean="0">
                <a:solidFill>
                  <a:schemeClr val="accent2"/>
                </a:solidFill>
              </a:rPr>
            </a:br>
            <a:r>
              <a:rPr lang="en-IN" i="1" dirty="0" smtClean="0">
                <a:solidFill>
                  <a:schemeClr val="accent2"/>
                </a:solidFill>
              </a:rPr>
              <a:t>Just like his old man.</a:t>
            </a:r>
            <a:endParaRPr lang="en-IN" dirty="0" smtClean="0">
              <a:solidFill>
                <a:schemeClr val="accent2"/>
              </a:solidFill>
            </a:endParaRPr>
          </a:p>
          <a:p>
            <a:r>
              <a:rPr lang="en-IN" sz="2800" dirty="0" smtClean="0">
                <a:latin typeface="Agency FB" pitchFamily="34" charset="0"/>
              </a:rPr>
              <a:t>It seems our speaker's father was really good at digging up these potatoes, and apparently his grandfather wasn't too shabby in the fields either.</a:t>
            </a:r>
          </a:p>
          <a:p>
            <a:r>
              <a:rPr lang="en-IN" sz="2800" dirty="0" smtClean="0">
                <a:latin typeface="Agency FB" pitchFamily="34" charset="0"/>
              </a:rPr>
              <a:t>The speaker seems to think the ability to work with one's hands is a good thing; he's paying his father and grandfather a compliment.</a:t>
            </a:r>
          </a:p>
          <a:p>
            <a:r>
              <a:rPr lang="en-IN" sz="2800" dirty="0" smtClean="0">
                <a:latin typeface="Agency FB" pitchFamily="34" charset="0"/>
              </a:rPr>
              <a:t>"By God" is an exclamation (without the exclamation point). It grabs our attention and shows us just how much enthusiasm and admiration our speaker has for his father and grandfather's skill. </a:t>
            </a:r>
          </a:p>
          <a:p>
            <a:r>
              <a:rPr lang="en-IN" sz="2800" dirty="0" smtClean="0">
                <a:latin typeface="Agency FB" pitchFamily="34" charset="0"/>
              </a:rPr>
              <a:t>Not only does work seem important to our speaker, but tradition, too – or work </a:t>
            </a:r>
            <a:r>
              <a:rPr lang="en-IN" sz="2800" i="1" dirty="0" smtClean="0">
                <a:latin typeface="Agency FB" pitchFamily="34" charset="0"/>
              </a:rPr>
              <a:t>as part</a:t>
            </a:r>
            <a:r>
              <a:rPr lang="en-IN" sz="2800" dirty="0" smtClean="0">
                <a:latin typeface="Agency FB" pitchFamily="34" charset="0"/>
              </a:rPr>
              <a:t> of the family tradition. He comes from a                            long line of diggers, and he seems pretty proud.</a:t>
            </a:r>
          </a:p>
          <a:p>
            <a:r>
              <a:rPr lang="en-IN" dirty="0" smtClean="0"/>
              <a:t/>
            </a:r>
            <a:br>
              <a:rPr lang="en-IN" dirty="0" smtClean="0"/>
            </a:br>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3042" y="1071546"/>
            <a:ext cx="6357982" cy="4832092"/>
          </a:xfrm>
          <a:prstGeom prst="rect">
            <a:avLst/>
          </a:prstGeom>
        </p:spPr>
        <p:txBody>
          <a:bodyPr wrap="square">
            <a:spAutoFit/>
          </a:bodyPr>
          <a:lstStyle/>
          <a:p>
            <a:r>
              <a:rPr lang="en-IN" sz="2800" i="1" dirty="0" smtClean="0">
                <a:solidFill>
                  <a:schemeClr val="accent2"/>
                </a:solidFill>
                <a:latin typeface="Agency FB" pitchFamily="34" charset="0"/>
              </a:rPr>
              <a:t>My grandfather cut more turf in a day</a:t>
            </a:r>
            <a:br>
              <a:rPr lang="en-IN" sz="2800" i="1" dirty="0" smtClean="0">
                <a:solidFill>
                  <a:schemeClr val="accent2"/>
                </a:solidFill>
                <a:latin typeface="Agency FB" pitchFamily="34" charset="0"/>
              </a:rPr>
            </a:br>
            <a:r>
              <a:rPr lang="en-IN" sz="2800" i="1" dirty="0" smtClean="0">
                <a:solidFill>
                  <a:schemeClr val="accent2"/>
                </a:solidFill>
                <a:latin typeface="Agency FB" pitchFamily="34" charset="0"/>
              </a:rPr>
              <a:t>Than any other man on Toner's bog.</a:t>
            </a:r>
            <a:endParaRPr lang="en-IN" sz="2800" dirty="0" smtClean="0">
              <a:solidFill>
                <a:schemeClr val="accent2"/>
              </a:solidFill>
              <a:latin typeface="Agency FB" pitchFamily="34" charset="0"/>
            </a:endParaRPr>
          </a:p>
          <a:p>
            <a:r>
              <a:rPr lang="en-IN" sz="2800" dirty="0" smtClean="0">
                <a:latin typeface="Agency FB" pitchFamily="34" charset="0"/>
              </a:rPr>
              <a:t>Our speaker is reaching even further back into the family history to the time when his grandfather dug for turf, and evidently, was very good at it. Is there anything these men can't do?</a:t>
            </a:r>
          </a:p>
          <a:p>
            <a:r>
              <a:rPr lang="en-IN" sz="2800" dirty="0" smtClean="0">
                <a:latin typeface="Agency FB" pitchFamily="34" charset="0"/>
              </a:rPr>
              <a:t>A bog is a patch of wet, muddy ground, covered in peat, or turf, which forms the grassy top layer. The peat makes for a great fuel and fertilizer, so Irishmen used to (and some still do) harvest the peat by cutting it from the bog and saving it for later use.</a:t>
            </a:r>
            <a:endParaRPr lang="en-IN" sz="2800" dirty="0">
              <a:latin typeface="Agency FB"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4414" y="1000108"/>
            <a:ext cx="6643734" cy="4401205"/>
          </a:xfrm>
          <a:prstGeom prst="rect">
            <a:avLst/>
          </a:prstGeom>
        </p:spPr>
        <p:txBody>
          <a:bodyPr wrap="square">
            <a:spAutoFit/>
          </a:bodyPr>
          <a:lstStyle/>
          <a:p>
            <a:r>
              <a:rPr lang="en-IN" sz="2800" i="1" dirty="0" smtClean="0">
                <a:solidFill>
                  <a:schemeClr val="accent2"/>
                </a:solidFill>
                <a:latin typeface="Agency FB" pitchFamily="34" charset="0"/>
              </a:rPr>
              <a:t>Once I carried him milk in a bottle</a:t>
            </a:r>
            <a:br>
              <a:rPr lang="en-IN" sz="2800" i="1" dirty="0" smtClean="0">
                <a:solidFill>
                  <a:schemeClr val="accent2"/>
                </a:solidFill>
                <a:latin typeface="Agency FB" pitchFamily="34" charset="0"/>
              </a:rPr>
            </a:br>
            <a:r>
              <a:rPr lang="en-IN" sz="2800" i="1" dirty="0" smtClean="0">
                <a:solidFill>
                  <a:schemeClr val="accent2"/>
                </a:solidFill>
                <a:latin typeface="Agency FB" pitchFamily="34" charset="0"/>
              </a:rPr>
              <a:t>Corked sloppily with paper. He straightened up</a:t>
            </a:r>
            <a:endParaRPr lang="en-IN" sz="2800" dirty="0" smtClean="0">
              <a:solidFill>
                <a:schemeClr val="accent2"/>
              </a:solidFill>
              <a:latin typeface="Agency FB" pitchFamily="34" charset="0"/>
            </a:endParaRPr>
          </a:p>
          <a:p>
            <a:r>
              <a:rPr lang="en-IN" sz="3200" dirty="0" smtClean="0">
                <a:latin typeface="Agency FB" pitchFamily="34" charset="0"/>
              </a:rPr>
              <a:t>Our speaker enters the scene with his grandfather now, and he's probably quite young in this memory. It looks like the speaker takes him fresh milk with paper shoved in the top as a stopper while his grandfather works in the bog, and his grandfather takes a brief break from all his hard work to have a sip.</a:t>
            </a:r>
            <a:endParaRPr lang="en-IN" sz="3200" dirty="0">
              <a:latin typeface="Agency FB"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71604" y="1305342"/>
            <a:ext cx="6072230" cy="4832092"/>
          </a:xfrm>
          <a:prstGeom prst="rect">
            <a:avLst/>
          </a:prstGeom>
        </p:spPr>
        <p:txBody>
          <a:bodyPr wrap="square">
            <a:spAutoFit/>
          </a:bodyPr>
          <a:lstStyle/>
          <a:p>
            <a:r>
              <a:rPr lang="en-IN" sz="2800" i="1" dirty="0" smtClean="0">
                <a:solidFill>
                  <a:schemeClr val="accent2"/>
                </a:solidFill>
                <a:latin typeface="Agency FB" pitchFamily="34" charset="0"/>
              </a:rPr>
              <a:t>To drink it, then fell to right away</a:t>
            </a:r>
            <a:br>
              <a:rPr lang="en-IN" sz="2800" i="1" dirty="0" smtClean="0">
                <a:solidFill>
                  <a:schemeClr val="accent2"/>
                </a:solidFill>
                <a:latin typeface="Agency FB" pitchFamily="34" charset="0"/>
              </a:rPr>
            </a:br>
            <a:r>
              <a:rPr lang="en-IN" sz="2800" i="1" dirty="0" smtClean="0">
                <a:solidFill>
                  <a:schemeClr val="accent2"/>
                </a:solidFill>
                <a:latin typeface="Agency FB" pitchFamily="34" charset="0"/>
              </a:rPr>
              <a:t>Nicking and slicing neatly, heaving sods</a:t>
            </a:r>
            <a:endParaRPr lang="en-IN" sz="2800" dirty="0" smtClean="0">
              <a:solidFill>
                <a:schemeClr val="accent2"/>
              </a:solidFill>
              <a:latin typeface="Agency FB" pitchFamily="34" charset="0"/>
            </a:endParaRPr>
          </a:p>
          <a:p>
            <a:r>
              <a:rPr lang="en-IN" sz="2800" dirty="0" smtClean="0">
                <a:latin typeface="Agency FB" pitchFamily="34" charset="0"/>
              </a:rPr>
              <a:t>Got milk? The grandfather certainly does. But he only allows himself a quick break before getting right back to business.</a:t>
            </a:r>
          </a:p>
          <a:p>
            <a:r>
              <a:rPr lang="en-IN" sz="2800" dirty="0" smtClean="0">
                <a:latin typeface="Agency FB" pitchFamily="34" charset="0"/>
              </a:rPr>
              <a:t>Heaney describes how he cuts into the ground with his spade – "nicking and slicing neatly." It seems as though it's not just hard </a:t>
            </a:r>
            <a:r>
              <a:rPr lang="en-IN" sz="2800" dirty="0" err="1" smtClean="0">
                <a:latin typeface="Agency FB" pitchFamily="34" charset="0"/>
              </a:rPr>
              <a:t>labor</a:t>
            </a:r>
            <a:r>
              <a:rPr lang="en-IN" sz="2800" dirty="0" smtClean="0">
                <a:latin typeface="Agency FB" pitchFamily="34" charset="0"/>
              </a:rPr>
              <a:t>, but takes a good amount of technique, too. The grandfather's technique and efficiency are similar to what we saw from the father earlier in the poem.</a:t>
            </a:r>
            <a:endParaRPr lang="en-IN" sz="2800" dirty="0">
              <a:latin typeface="Agency FB"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42918"/>
            <a:ext cx="7172348" cy="4429156"/>
          </a:xfrm>
        </p:spPr>
        <p:txBody>
          <a:bodyPr>
            <a:noAutofit/>
          </a:bodyPr>
          <a:lstStyle/>
          <a:p>
            <a:pPr algn="l">
              <a:lnSpc>
                <a:spcPct val="150000"/>
              </a:lnSpc>
            </a:pPr>
            <a:r>
              <a:rPr lang="en-US" sz="4400" dirty="0" smtClean="0">
                <a:solidFill>
                  <a:srgbClr val="C00000"/>
                </a:solidFill>
                <a:latin typeface="Brush Script MT" pitchFamily="66" charset="0"/>
              </a:rPr>
              <a:t> </a:t>
            </a:r>
            <a:r>
              <a:rPr lang="en-US" sz="4400" dirty="0" smtClean="0">
                <a:solidFill>
                  <a:srgbClr val="C00000"/>
                </a:solidFill>
                <a:latin typeface="Brush Script MT" pitchFamily="66" charset="0"/>
              </a:rPr>
              <a:t>           </a:t>
            </a:r>
            <a:r>
              <a:rPr lang="en-US" sz="6600" dirty="0" smtClean="0">
                <a:solidFill>
                  <a:srgbClr val="0070C0"/>
                </a:solidFill>
                <a:latin typeface="Brush Script MT" pitchFamily="66" charset="0"/>
              </a:rPr>
              <a:t>Prepared by </a:t>
            </a:r>
            <a:r>
              <a:rPr lang="en-US" sz="4400" dirty="0" smtClean="0">
                <a:solidFill>
                  <a:srgbClr val="C00000"/>
                </a:solidFill>
                <a:latin typeface="Brush Script MT" pitchFamily="66" charset="0"/>
              </a:rPr>
              <a:t/>
            </a:r>
            <a:br>
              <a:rPr lang="en-US" sz="4400" dirty="0" smtClean="0">
                <a:solidFill>
                  <a:srgbClr val="C00000"/>
                </a:solidFill>
                <a:latin typeface="Brush Script MT" pitchFamily="66" charset="0"/>
              </a:rPr>
            </a:br>
            <a:r>
              <a:rPr lang="en-US" sz="4400" dirty="0" err="1" smtClean="0">
                <a:solidFill>
                  <a:srgbClr val="C00000"/>
                </a:solidFill>
                <a:latin typeface="Brush Script MT" pitchFamily="66" charset="0"/>
              </a:rPr>
              <a:t>V.Lydia</a:t>
            </a:r>
            <a:r>
              <a:rPr lang="en-US" sz="4400" dirty="0" smtClean="0">
                <a:solidFill>
                  <a:srgbClr val="C00000"/>
                </a:solidFill>
                <a:latin typeface="Brush Script MT" pitchFamily="66" charset="0"/>
              </a:rPr>
              <a:t> Vedam , M.A., </a:t>
            </a:r>
            <a:r>
              <a:rPr lang="en-US" sz="4400" dirty="0" err="1" smtClean="0">
                <a:solidFill>
                  <a:srgbClr val="C00000"/>
                </a:solidFill>
                <a:latin typeface="Brush Script MT" pitchFamily="66" charset="0"/>
              </a:rPr>
              <a:t>M.Ed</a:t>
            </a:r>
            <a:r>
              <a:rPr lang="en-US" sz="4400" dirty="0" smtClean="0">
                <a:solidFill>
                  <a:srgbClr val="C00000"/>
                </a:solidFill>
                <a:latin typeface="Brush Script MT" pitchFamily="66" charset="0"/>
              </a:rPr>
              <a:t> </a:t>
            </a:r>
            <a:br>
              <a:rPr lang="en-US" sz="4400" dirty="0" smtClean="0">
                <a:solidFill>
                  <a:srgbClr val="C00000"/>
                </a:solidFill>
                <a:latin typeface="Brush Script MT" pitchFamily="66" charset="0"/>
              </a:rPr>
            </a:br>
            <a:r>
              <a:rPr lang="en-US" sz="4400" dirty="0" smtClean="0">
                <a:solidFill>
                  <a:srgbClr val="C00000"/>
                </a:solidFill>
                <a:latin typeface="Brush Script MT" pitchFamily="66" charset="0"/>
              </a:rPr>
              <a:t>Lecturer in English </a:t>
            </a:r>
            <a:br>
              <a:rPr lang="en-US" sz="4400" dirty="0" smtClean="0">
                <a:solidFill>
                  <a:srgbClr val="C00000"/>
                </a:solidFill>
                <a:latin typeface="Brush Script MT" pitchFamily="66" charset="0"/>
              </a:rPr>
            </a:br>
            <a:r>
              <a:rPr lang="en-US" sz="4400" dirty="0" smtClean="0">
                <a:solidFill>
                  <a:srgbClr val="C00000"/>
                </a:solidFill>
                <a:latin typeface="Brush Script MT" pitchFamily="66" charset="0"/>
              </a:rPr>
              <a:t>JMJ College For Women, Tenali. </a:t>
            </a:r>
            <a:endParaRPr lang="en-IN" sz="4400" dirty="0">
              <a:solidFill>
                <a:srgbClr val="C00000"/>
              </a:solidFill>
              <a:latin typeface="Brush Script MT" pitchFamily="66"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57290" y="1000108"/>
            <a:ext cx="6929486" cy="5262979"/>
          </a:xfrm>
          <a:prstGeom prst="rect">
            <a:avLst/>
          </a:prstGeom>
        </p:spPr>
        <p:txBody>
          <a:bodyPr wrap="square">
            <a:spAutoFit/>
          </a:bodyPr>
          <a:lstStyle/>
          <a:p>
            <a:r>
              <a:rPr lang="en-IN" sz="2800" i="1" dirty="0" smtClean="0">
                <a:solidFill>
                  <a:schemeClr val="accent2"/>
                </a:solidFill>
                <a:latin typeface="Agency FB" pitchFamily="34" charset="0"/>
              </a:rPr>
              <a:t>Over his shoulder, going down and down</a:t>
            </a:r>
            <a:br>
              <a:rPr lang="en-IN" sz="2800" i="1" dirty="0" smtClean="0">
                <a:solidFill>
                  <a:schemeClr val="accent2"/>
                </a:solidFill>
                <a:latin typeface="Agency FB" pitchFamily="34" charset="0"/>
              </a:rPr>
            </a:br>
            <a:r>
              <a:rPr lang="en-IN" sz="2800" i="1" dirty="0" smtClean="0">
                <a:solidFill>
                  <a:schemeClr val="accent2"/>
                </a:solidFill>
                <a:latin typeface="Agency FB" pitchFamily="34" charset="0"/>
              </a:rPr>
              <a:t>For the good turf. Digging.</a:t>
            </a:r>
            <a:endParaRPr lang="en-IN" sz="2800" dirty="0" smtClean="0">
              <a:solidFill>
                <a:schemeClr val="accent2"/>
              </a:solidFill>
              <a:latin typeface="Agency FB" pitchFamily="34" charset="0"/>
            </a:endParaRPr>
          </a:p>
          <a:p>
            <a:r>
              <a:rPr lang="en-IN" sz="2800" dirty="0" smtClean="0">
                <a:latin typeface="Agency FB" pitchFamily="34" charset="0"/>
              </a:rPr>
              <a:t>The "good turf" he's after is the nutrient rich stuff that's good for using as fuel or fertilizer.</a:t>
            </a:r>
          </a:p>
          <a:p>
            <a:r>
              <a:rPr lang="en-IN" sz="2800" dirty="0" smtClean="0">
                <a:latin typeface="Agency FB" pitchFamily="34" charset="0"/>
              </a:rPr>
              <a:t>Check out the way Heaney puts it: "down and down…Digging." His phrasing sort of </a:t>
            </a:r>
            <a:r>
              <a:rPr lang="en-IN" sz="2800" dirty="0" err="1" smtClean="0">
                <a:latin typeface="Agency FB" pitchFamily="34" charset="0"/>
              </a:rPr>
              <a:t>reenacts</a:t>
            </a:r>
            <a:r>
              <a:rPr lang="en-IN" sz="2800" dirty="0" smtClean="0">
                <a:latin typeface="Agency FB" pitchFamily="34" charset="0"/>
              </a:rPr>
              <a:t> the steady and difficult process. And just in case you didn't notice, the grandfather is digging. Always digging.</a:t>
            </a:r>
          </a:p>
          <a:p>
            <a:r>
              <a:rPr lang="en-IN" sz="2800" dirty="0" smtClean="0">
                <a:latin typeface="Agency FB" pitchFamily="34" charset="0"/>
              </a:rPr>
              <a:t>Both the father and the grandfather seem to be pretty hard-working, tough men, and these lines continue to emphasize that fact by calling our attention to the          		grandfather's constant effort.</a:t>
            </a:r>
            <a:endParaRPr lang="en-IN" sz="2800" dirty="0">
              <a:latin typeface="Agency FB"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1538" y="1142984"/>
            <a:ext cx="6786610" cy="3970318"/>
          </a:xfrm>
          <a:prstGeom prst="rect">
            <a:avLst/>
          </a:prstGeom>
        </p:spPr>
        <p:txBody>
          <a:bodyPr wrap="square">
            <a:spAutoFit/>
          </a:bodyPr>
          <a:lstStyle/>
          <a:p>
            <a:r>
              <a:rPr lang="en-IN" sz="2800" i="1" dirty="0" smtClean="0">
                <a:solidFill>
                  <a:schemeClr val="accent2"/>
                </a:solidFill>
                <a:latin typeface="Agency FB" pitchFamily="34" charset="0"/>
              </a:rPr>
              <a:t>The cold smell of potato mould, the squelch and slap</a:t>
            </a:r>
            <a:br>
              <a:rPr lang="en-IN" sz="2800" i="1" dirty="0" smtClean="0">
                <a:solidFill>
                  <a:schemeClr val="accent2"/>
                </a:solidFill>
                <a:latin typeface="Agency FB" pitchFamily="34" charset="0"/>
              </a:rPr>
            </a:br>
            <a:r>
              <a:rPr lang="en-IN" sz="2800" i="1" dirty="0" smtClean="0">
                <a:solidFill>
                  <a:schemeClr val="accent2"/>
                </a:solidFill>
                <a:latin typeface="Agency FB" pitchFamily="34" charset="0"/>
              </a:rPr>
              <a:t>Of soggy peat, the curt cuts of an edge</a:t>
            </a:r>
            <a:endParaRPr lang="en-IN" sz="2800" dirty="0" smtClean="0">
              <a:solidFill>
                <a:schemeClr val="accent2"/>
              </a:solidFill>
              <a:latin typeface="Agency FB" pitchFamily="34" charset="0"/>
            </a:endParaRPr>
          </a:p>
          <a:p>
            <a:r>
              <a:rPr lang="en-IN" sz="2800" dirty="0" smtClean="0">
                <a:latin typeface="Agency FB" pitchFamily="34" charset="0"/>
              </a:rPr>
              <a:t>These lines are the first half of a sentence that will be completed in line 27, so for now, let's just think of them as a list. But of what?</a:t>
            </a:r>
          </a:p>
          <a:p>
            <a:r>
              <a:rPr lang="en-IN" sz="2800" dirty="0" smtClean="0">
                <a:latin typeface="Agency FB" pitchFamily="34" charset="0"/>
              </a:rPr>
              <a:t>Of the smells and sounds of digging for potatoes and peat – that's what. He brings up the smell of potato </a:t>
            </a:r>
            <a:r>
              <a:rPr lang="en-IN" sz="2800" dirty="0" err="1" smtClean="0">
                <a:latin typeface="Agency FB" pitchFamily="34" charset="0"/>
              </a:rPr>
              <a:t>mold</a:t>
            </a:r>
            <a:r>
              <a:rPr lang="en-IN" sz="2800" dirty="0" smtClean="0">
                <a:latin typeface="Agency FB" pitchFamily="34" charset="0"/>
              </a:rPr>
              <a:t>, the sounds of the peat bog, and the cuts of the spade as it digs down into the earth.</a:t>
            </a:r>
            <a:endParaRPr lang="en-IN" sz="2800" dirty="0">
              <a:latin typeface="Agency FB"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8662" y="1285860"/>
            <a:ext cx="7000924" cy="4524315"/>
          </a:xfrm>
          <a:prstGeom prst="rect">
            <a:avLst/>
          </a:prstGeom>
        </p:spPr>
        <p:txBody>
          <a:bodyPr wrap="square">
            <a:spAutoFit/>
          </a:bodyPr>
          <a:lstStyle/>
          <a:p>
            <a:r>
              <a:rPr lang="en-IN" sz="2400" i="1" dirty="0" smtClean="0">
                <a:solidFill>
                  <a:schemeClr val="accent2"/>
                </a:solidFill>
                <a:latin typeface="Agency FB" pitchFamily="34" charset="0"/>
              </a:rPr>
              <a:t>Through living roots awaken in my head.</a:t>
            </a:r>
            <a:endParaRPr lang="en-IN" sz="2400" dirty="0" smtClean="0">
              <a:solidFill>
                <a:schemeClr val="accent2"/>
              </a:solidFill>
              <a:latin typeface="Agency FB" pitchFamily="34" charset="0"/>
            </a:endParaRPr>
          </a:p>
          <a:p>
            <a:r>
              <a:rPr lang="en-IN" sz="2400" dirty="0" smtClean="0">
                <a:latin typeface="Agency FB" pitchFamily="34" charset="0"/>
              </a:rPr>
              <a:t>All the things he just listed in lines 25-26 pop up in his head. That sounds simple enough – after all, he's watching his father dig, so why not remember these things? But what's the deal with the phrase at the beginning of the line – "through living roots"?</a:t>
            </a:r>
          </a:p>
          <a:p>
            <a:r>
              <a:rPr lang="en-IN" sz="2400" dirty="0" smtClean="0">
                <a:latin typeface="Agency FB" pitchFamily="34" charset="0"/>
              </a:rPr>
              <a:t>As it turns out, this line has a whole lot more going on below the surface (pun intended). Of course he's talking literally about the roots of a plant – flowers, potatoes, etc. But you could also definitely read "roots" to mean the roots the speaker has to his father and grandfather's work – as in origins, or heredity, or tradition. They are "living roots" because the memories are alive in him, our speaker, as he watches his father in the flower bed.</a:t>
            </a:r>
            <a:endParaRPr lang="en-IN" sz="2400" dirty="0">
              <a:latin typeface="Agency FB"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1538" y="1357298"/>
            <a:ext cx="6929486" cy="3046988"/>
          </a:xfrm>
          <a:prstGeom prst="rect">
            <a:avLst/>
          </a:prstGeom>
          <a:solidFill>
            <a:srgbClr val="CC3300"/>
          </a:solidFill>
          <a:ln>
            <a:solidFill>
              <a:srgbClr val="0070C0"/>
            </a:solidFill>
          </a:ln>
        </p:spPr>
        <p:txBody>
          <a:bodyPr wrap="square">
            <a:spAutoFit/>
          </a:bodyPr>
          <a:lstStyle/>
          <a:p>
            <a:r>
              <a:rPr lang="en-US" sz="9600" dirty="0" smtClean="0">
                <a:solidFill>
                  <a:schemeClr val="bg1"/>
                </a:solidFill>
                <a:latin typeface="Monotype Corsiva" pitchFamily="66" charset="0"/>
              </a:rPr>
              <a:t>     THANK         	    YOU </a:t>
            </a:r>
            <a:endParaRPr lang="en-IN" sz="9600" dirty="0">
              <a:solidFill>
                <a:schemeClr val="bg1"/>
              </a:solidFill>
              <a:latin typeface="Monotype Corsiva" pitchFamily="66"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0100" y="642918"/>
            <a:ext cx="7358114" cy="6001643"/>
          </a:xfrm>
          <a:prstGeom prst="rect">
            <a:avLst/>
          </a:prstGeom>
        </p:spPr>
        <p:txBody>
          <a:bodyPr wrap="square">
            <a:spAutoFit/>
          </a:bodyPr>
          <a:lstStyle/>
          <a:p>
            <a:r>
              <a:rPr lang="en-IN" sz="3200" dirty="0">
                <a:solidFill>
                  <a:srgbClr val="C00000"/>
                </a:solidFill>
                <a:latin typeface="Agency FB" pitchFamily="34" charset="0"/>
              </a:rPr>
              <a:t>Between my finger and my thumb</a:t>
            </a:r>
            <a:r>
              <a:rPr lang="en-IN" sz="3200" dirty="0" smtClean="0">
                <a:solidFill>
                  <a:srgbClr val="C00000"/>
                </a:solidFill>
                <a:latin typeface="Agency FB" pitchFamily="34" charset="0"/>
              </a:rPr>
              <a:t/>
            </a:r>
            <a:br>
              <a:rPr lang="en-IN" sz="3200" dirty="0" smtClean="0">
                <a:solidFill>
                  <a:srgbClr val="C00000"/>
                </a:solidFill>
                <a:latin typeface="Agency FB" pitchFamily="34" charset="0"/>
              </a:rPr>
            </a:br>
            <a:r>
              <a:rPr lang="en-IN" sz="3200" dirty="0">
                <a:solidFill>
                  <a:srgbClr val="C00000"/>
                </a:solidFill>
                <a:latin typeface="Agency FB" pitchFamily="34" charset="0"/>
              </a:rPr>
              <a:t>The squat pin rest; snug as a gun.</a:t>
            </a:r>
            <a:r>
              <a:rPr lang="en-IN" sz="3200" dirty="0" smtClean="0">
                <a:solidFill>
                  <a:srgbClr val="C00000"/>
                </a:solidFill>
                <a:latin typeface="Agency FB" pitchFamily="34" charset="0"/>
              </a:rPr>
              <a:t/>
            </a:r>
            <a:br>
              <a:rPr lang="en-IN" sz="3200" dirty="0" smtClean="0">
                <a:solidFill>
                  <a:srgbClr val="C00000"/>
                </a:solidFill>
                <a:latin typeface="Agency FB" pitchFamily="34" charset="0"/>
              </a:rPr>
            </a:br>
            <a:r>
              <a:rPr lang="en-IN" sz="3200" dirty="0" smtClean="0">
                <a:solidFill>
                  <a:srgbClr val="C00000"/>
                </a:solidFill>
                <a:latin typeface="Agency FB" pitchFamily="34" charset="0"/>
              </a:rPr>
              <a:t/>
            </a:r>
            <a:br>
              <a:rPr lang="en-IN" sz="3200" dirty="0" smtClean="0">
                <a:solidFill>
                  <a:srgbClr val="C00000"/>
                </a:solidFill>
                <a:latin typeface="Agency FB" pitchFamily="34" charset="0"/>
              </a:rPr>
            </a:br>
            <a:r>
              <a:rPr lang="en-IN" sz="3200" dirty="0">
                <a:solidFill>
                  <a:srgbClr val="C00000"/>
                </a:solidFill>
                <a:latin typeface="Agency FB" pitchFamily="34" charset="0"/>
              </a:rPr>
              <a:t>Under my window, a clean rasping sound</a:t>
            </a:r>
            <a:r>
              <a:rPr lang="en-IN" sz="3200" dirty="0" smtClean="0">
                <a:solidFill>
                  <a:srgbClr val="C00000"/>
                </a:solidFill>
                <a:latin typeface="Agency FB" pitchFamily="34" charset="0"/>
              </a:rPr>
              <a:t/>
            </a:r>
            <a:br>
              <a:rPr lang="en-IN" sz="3200" dirty="0" smtClean="0">
                <a:solidFill>
                  <a:srgbClr val="C00000"/>
                </a:solidFill>
                <a:latin typeface="Agency FB" pitchFamily="34" charset="0"/>
              </a:rPr>
            </a:br>
            <a:r>
              <a:rPr lang="en-IN" sz="3200" dirty="0">
                <a:solidFill>
                  <a:srgbClr val="C00000"/>
                </a:solidFill>
                <a:latin typeface="Agency FB" pitchFamily="34" charset="0"/>
              </a:rPr>
              <a:t>When the spade sinks into gravelly ground:</a:t>
            </a:r>
            <a:r>
              <a:rPr lang="en-IN" sz="3200" dirty="0" smtClean="0">
                <a:solidFill>
                  <a:srgbClr val="C00000"/>
                </a:solidFill>
                <a:latin typeface="Agency FB" pitchFamily="34" charset="0"/>
              </a:rPr>
              <a:t/>
            </a:r>
            <a:br>
              <a:rPr lang="en-IN" sz="3200" dirty="0" smtClean="0">
                <a:solidFill>
                  <a:srgbClr val="C00000"/>
                </a:solidFill>
                <a:latin typeface="Agency FB" pitchFamily="34" charset="0"/>
              </a:rPr>
            </a:br>
            <a:r>
              <a:rPr lang="en-IN" sz="3200" dirty="0">
                <a:solidFill>
                  <a:srgbClr val="C00000"/>
                </a:solidFill>
                <a:latin typeface="Agency FB" pitchFamily="34" charset="0"/>
              </a:rPr>
              <a:t>My father, digging. I look down</a:t>
            </a:r>
            <a:r>
              <a:rPr lang="en-IN" sz="3200" dirty="0" smtClean="0">
                <a:solidFill>
                  <a:srgbClr val="C00000"/>
                </a:solidFill>
                <a:latin typeface="Agency FB" pitchFamily="34" charset="0"/>
              </a:rPr>
              <a:t/>
            </a:r>
            <a:br>
              <a:rPr lang="en-IN" sz="3200" dirty="0" smtClean="0">
                <a:solidFill>
                  <a:srgbClr val="C00000"/>
                </a:solidFill>
                <a:latin typeface="Agency FB" pitchFamily="34" charset="0"/>
              </a:rPr>
            </a:br>
            <a:r>
              <a:rPr lang="en-IN" sz="3200" dirty="0" smtClean="0">
                <a:solidFill>
                  <a:srgbClr val="C00000"/>
                </a:solidFill>
                <a:latin typeface="Agency FB" pitchFamily="34" charset="0"/>
              </a:rPr>
              <a:t/>
            </a:r>
            <a:br>
              <a:rPr lang="en-IN" sz="3200" dirty="0" smtClean="0">
                <a:solidFill>
                  <a:srgbClr val="C00000"/>
                </a:solidFill>
                <a:latin typeface="Agency FB" pitchFamily="34" charset="0"/>
              </a:rPr>
            </a:br>
            <a:r>
              <a:rPr lang="en-IN" sz="3200" dirty="0">
                <a:solidFill>
                  <a:srgbClr val="C00000"/>
                </a:solidFill>
                <a:latin typeface="Agency FB" pitchFamily="34" charset="0"/>
              </a:rPr>
              <a:t>Till his straining rump among the flowerbeds</a:t>
            </a:r>
            <a:r>
              <a:rPr lang="en-IN" sz="3200" dirty="0" smtClean="0">
                <a:solidFill>
                  <a:srgbClr val="C00000"/>
                </a:solidFill>
                <a:latin typeface="Agency FB" pitchFamily="34" charset="0"/>
              </a:rPr>
              <a:t/>
            </a:r>
            <a:br>
              <a:rPr lang="en-IN" sz="3200" dirty="0" smtClean="0">
                <a:solidFill>
                  <a:srgbClr val="C00000"/>
                </a:solidFill>
                <a:latin typeface="Agency FB" pitchFamily="34" charset="0"/>
              </a:rPr>
            </a:br>
            <a:r>
              <a:rPr lang="en-IN" sz="3200" dirty="0">
                <a:solidFill>
                  <a:srgbClr val="C00000"/>
                </a:solidFill>
                <a:latin typeface="Agency FB" pitchFamily="34" charset="0"/>
              </a:rPr>
              <a:t>Bends low, comes up twenty years away</a:t>
            </a:r>
            <a:r>
              <a:rPr lang="en-IN" sz="3200" dirty="0" smtClean="0">
                <a:solidFill>
                  <a:srgbClr val="C00000"/>
                </a:solidFill>
                <a:latin typeface="Agency FB" pitchFamily="34" charset="0"/>
              </a:rPr>
              <a:t/>
            </a:r>
            <a:br>
              <a:rPr lang="en-IN" sz="3200" dirty="0" smtClean="0">
                <a:solidFill>
                  <a:srgbClr val="C00000"/>
                </a:solidFill>
                <a:latin typeface="Agency FB" pitchFamily="34" charset="0"/>
              </a:rPr>
            </a:br>
            <a:r>
              <a:rPr lang="en-IN" sz="3200" dirty="0">
                <a:solidFill>
                  <a:srgbClr val="C00000"/>
                </a:solidFill>
                <a:latin typeface="Agency FB" pitchFamily="34" charset="0"/>
              </a:rPr>
              <a:t>Stooping in rhythm through potato drills</a:t>
            </a:r>
            <a:r>
              <a:rPr lang="en-IN" sz="3200" dirty="0" smtClean="0">
                <a:solidFill>
                  <a:srgbClr val="C00000"/>
                </a:solidFill>
                <a:latin typeface="Agency FB" pitchFamily="34" charset="0"/>
              </a:rPr>
              <a:t/>
            </a:r>
            <a:br>
              <a:rPr lang="en-IN" sz="3200" dirty="0" smtClean="0">
                <a:solidFill>
                  <a:srgbClr val="C00000"/>
                </a:solidFill>
                <a:latin typeface="Agency FB" pitchFamily="34" charset="0"/>
              </a:rPr>
            </a:br>
            <a:r>
              <a:rPr lang="en-IN" sz="3200" dirty="0">
                <a:solidFill>
                  <a:srgbClr val="C00000"/>
                </a:solidFill>
                <a:latin typeface="Agency FB" pitchFamily="34" charset="0"/>
              </a:rPr>
              <a:t>Where he was digging.</a:t>
            </a:r>
            <a:r>
              <a:rPr lang="en-IN" sz="3200" dirty="0" smtClean="0">
                <a:latin typeface="Agency FB" pitchFamily="34" charset="0"/>
              </a:rPr>
              <a:t/>
            </a:r>
            <a:br>
              <a:rPr lang="en-IN" sz="3200" dirty="0" smtClean="0">
                <a:latin typeface="Agency FB" pitchFamily="34" charset="0"/>
              </a:rPr>
            </a:br>
            <a:endParaRPr lang="en-IN" sz="3200" dirty="0">
              <a:latin typeface="Agency FB" pitchFamily="34" charset="0"/>
            </a:endParaRPr>
          </a:p>
        </p:txBody>
      </p:sp>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4414" y="928671"/>
            <a:ext cx="7143800" cy="5632311"/>
          </a:xfrm>
          <a:prstGeom prst="rect">
            <a:avLst/>
          </a:prstGeom>
        </p:spPr>
        <p:txBody>
          <a:bodyPr wrap="square">
            <a:spAutoFit/>
          </a:bodyPr>
          <a:lstStyle/>
          <a:p>
            <a:r>
              <a:rPr lang="en-IN" sz="3600" b="1" dirty="0">
                <a:solidFill>
                  <a:srgbClr val="00B050"/>
                </a:solidFill>
                <a:latin typeface="Brush Script MT" pitchFamily="66" charset="0"/>
              </a:rPr>
              <a:t>The coarse boot nestled on the lug, the shaft</a:t>
            </a:r>
            <a:r>
              <a:rPr lang="en-IN" sz="3600" b="1" dirty="0" smtClean="0">
                <a:solidFill>
                  <a:srgbClr val="00B050"/>
                </a:solidFill>
                <a:latin typeface="Brush Script MT" pitchFamily="66" charset="0"/>
              </a:rPr>
              <a:t/>
            </a:r>
            <a:br>
              <a:rPr lang="en-IN" sz="3600" b="1" dirty="0" smtClean="0">
                <a:solidFill>
                  <a:srgbClr val="00B050"/>
                </a:solidFill>
                <a:latin typeface="Brush Script MT" pitchFamily="66" charset="0"/>
              </a:rPr>
            </a:br>
            <a:r>
              <a:rPr lang="en-IN" sz="3600" b="1" dirty="0">
                <a:solidFill>
                  <a:srgbClr val="00B050"/>
                </a:solidFill>
                <a:latin typeface="Brush Script MT" pitchFamily="66" charset="0"/>
              </a:rPr>
              <a:t>Against the inside knee was levered firmly.</a:t>
            </a:r>
            <a:r>
              <a:rPr lang="en-IN" sz="3600" b="1" dirty="0" smtClean="0">
                <a:solidFill>
                  <a:srgbClr val="00B050"/>
                </a:solidFill>
                <a:latin typeface="Brush Script MT" pitchFamily="66" charset="0"/>
              </a:rPr>
              <a:t/>
            </a:r>
            <a:br>
              <a:rPr lang="en-IN" sz="3600" b="1" dirty="0" smtClean="0">
                <a:solidFill>
                  <a:srgbClr val="00B050"/>
                </a:solidFill>
                <a:latin typeface="Brush Script MT" pitchFamily="66" charset="0"/>
              </a:rPr>
            </a:br>
            <a:r>
              <a:rPr lang="en-IN" sz="3600" b="1" dirty="0">
                <a:solidFill>
                  <a:srgbClr val="00B050"/>
                </a:solidFill>
                <a:latin typeface="Brush Script MT" pitchFamily="66" charset="0"/>
              </a:rPr>
              <a:t>He rooted out tall tops, buried the bright edge deep</a:t>
            </a:r>
            <a:r>
              <a:rPr lang="en-IN" sz="3600" b="1" dirty="0" smtClean="0">
                <a:solidFill>
                  <a:srgbClr val="00B050"/>
                </a:solidFill>
                <a:latin typeface="Brush Script MT" pitchFamily="66" charset="0"/>
              </a:rPr>
              <a:t/>
            </a:r>
            <a:br>
              <a:rPr lang="en-IN" sz="3600" b="1" dirty="0" smtClean="0">
                <a:solidFill>
                  <a:srgbClr val="00B050"/>
                </a:solidFill>
                <a:latin typeface="Brush Script MT" pitchFamily="66" charset="0"/>
              </a:rPr>
            </a:br>
            <a:r>
              <a:rPr lang="en-IN" sz="3600" b="1" dirty="0">
                <a:solidFill>
                  <a:srgbClr val="00B050"/>
                </a:solidFill>
                <a:latin typeface="Brush Script MT" pitchFamily="66" charset="0"/>
              </a:rPr>
              <a:t>To scatter new potatoes that we picked,</a:t>
            </a:r>
            <a:r>
              <a:rPr lang="en-IN" sz="3600" b="1" dirty="0" smtClean="0">
                <a:solidFill>
                  <a:srgbClr val="00B050"/>
                </a:solidFill>
                <a:latin typeface="Brush Script MT" pitchFamily="66" charset="0"/>
              </a:rPr>
              <a:t/>
            </a:r>
            <a:br>
              <a:rPr lang="en-IN" sz="3600" b="1" dirty="0" smtClean="0">
                <a:solidFill>
                  <a:srgbClr val="00B050"/>
                </a:solidFill>
                <a:latin typeface="Brush Script MT" pitchFamily="66" charset="0"/>
              </a:rPr>
            </a:br>
            <a:r>
              <a:rPr lang="en-IN" sz="3600" b="1" dirty="0">
                <a:solidFill>
                  <a:srgbClr val="00B050"/>
                </a:solidFill>
                <a:latin typeface="Brush Script MT" pitchFamily="66" charset="0"/>
              </a:rPr>
              <a:t>Loving their cool hardness in our hands.</a:t>
            </a:r>
            <a:r>
              <a:rPr lang="en-IN" sz="3600" b="1" dirty="0" smtClean="0">
                <a:solidFill>
                  <a:srgbClr val="00B050"/>
                </a:solidFill>
                <a:latin typeface="Brush Script MT" pitchFamily="66" charset="0"/>
              </a:rPr>
              <a:t/>
            </a:r>
            <a:br>
              <a:rPr lang="en-IN" sz="3600" b="1" dirty="0" smtClean="0">
                <a:solidFill>
                  <a:srgbClr val="00B050"/>
                </a:solidFill>
                <a:latin typeface="Brush Script MT" pitchFamily="66" charset="0"/>
              </a:rPr>
            </a:br>
            <a:r>
              <a:rPr lang="en-IN" sz="3600" b="1" dirty="0" smtClean="0">
                <a:solidFill>
                  <a:srgbClr val="00B050"/>
                </a:solidFill>
                <a:latin typeface="Brush Script MT" pitchFamily="66" charset="0"/>
              </a:rPr>
              <a:t/>
            </a:r>
            <a:br>
              <a:rPr lang="en-IN" sz="3600" b="1" dirty="0" smtClean="0">
                <a:solidFill>
                  <a:srgbClr val="00B050"/>
                </a:solidFill>
                <a:latin typeface="Brush Script MT" pitchFamily="66" charset="0"/>
              </a:rPr>
            </a:br>
            <a:r>
              <a:rPr lang="en-IN" sz="3600" b="1" dirty="0">
                <a:solidFill>
                  <a:srgbClr val="00B050"/>
                </a:solidFill>
                <a:latin typeface="Brush Script MT" pitchFamily="66" charset="0"/>
              </a:rPr>
              <a:t>By God, the old man could handle a spade.</a:t>
            </a:r>
            <a:r>
              <a:rPr lang="en-IN" sz="3600" b="1" dirty="0" smtClean="0">
                <a:solidFill>
                  <a:srgbClr val="00B050"/>
                </a:solidFill>
                <a:latin typeface="Brush Script MT" pitchFamily="66" charset="0"/>
              </a:rPr>
              <a:t/>
            </a:r>
            <a:br>
              <a:rPr lang="en-IN" sz="3600" b="1" dirty="0" smtClean="0">
                <a:solidFill>
                  <a:srgbClr val="00B050"/>
                </a:solidFill>
                <a:latin typeface="Brush Script MT" pitchFamily="66" charset="0"/>
              </a:rPr>
            </a:br>
            <a:r>
              <a:rPr lang="en-IN" sz="3600" b="1" dirty="0">
                <a:solidFill>
                  <a:srgbClr val="00B050"/>
                </a:solidFill>
                <a:latin typeface="Brush Script MT" pitchFamily="66" charset="0"/>
              </a:rPr>
              <a:t>Just like his old man.</a:t>
            </a:r>
            <a:r>
              <a:rPr lang="en-IN" sz="3600" b="1" dirty="0" smtClean="0">
                <a:solidFill>
                  <a:srgbClr val="00B050"/>
                </a:solidFill>
                <a:latin typeface="Brush Script MT" pitchFamily="66" charset="0"/>
              </a:rPr>
              <a:t/>
            </a:r>
            <a:br>
              <a:rPr lang="en-IN" sz="3600" b="1" dirty="0" smtClean="0">
                <a:solidFill>
                  <a:srgbClr val="00B050"/>
                </a:solidFill>
                <a:latin typeface="Brush Script MT" pitchFamily="66" charset="0"/>
              </a:rPr>
            </a:br>
            <a:endParaRPr lang="en-IN" sz="3600" b="1" dirty="0">
              <a:solidFill>
                <a:srgbClr val="00B050"/>
              </a:solidFill>
              <a:latin typeface="Brush Script MT" pitchFamily="66" charset="0"/>
            </a:endParaRPr>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New Words</a:t>
            </a:r>
            <a:endParaRPr lang="en-IN" dirty="0"/>
          </a:p>
        </p:txBody>
      </p:sp>
      <p:sp>
        <p:nvSpPr>
          <p:cNvPr id="3" name="Text Placeholder 2"/>
          <p:cNvSpPr>
            <a:spLocks noGrp="1"/>
          </p:cNvSpPr>
          <p:nvPr>
            <p:ph type="body" idx="1"/>
          </p:nvPr>
        </p:nvSpPr>
        <p:spPr/>
        <p:txBody>
          <a:bodyPr/>
          <a:lstStyle/>
          <a:p>
            <a:endParaRPr lang="en-IN"/>
          </a:p>
        </p:txBody>
      </p:sp>
      <p:sp>
        <p:nvSpPr>
          <p:cNvPr id="4" name="Text Placeholder 3"/>
          <p:cNvSpPr>
            <a:spLocks noGrp="1"/>
          </p:cNvSpPr>
          <p:nvPr>
            <p:ph type="body" sz="half" idx="3"/>
          </p:nvPr>
        </p:nvSpPr>
        <p:spPr/>
        <p:txBody>
          <a:bodyPr/>
          <a:lstStyle/>
          <a:p>
            <a:endParaRPr lang="en-IN"/>
          </a:p>
        </p:txBody>
      </p:sp>
      <p:sp>
        <p:nvSpPr>
          <p:cNvPr id="5" name="Content Placeholder 4"/>
          <p:cNvSpPr>
            <a:spLocks noGrp="1"/>
          </p:cNvSpPr>
          <p:nvPr>
            <p:ph sz="quarter" idx="2"/>
          </p:nvPr>
        </p:nvSpPr>
        <p:spPr/>
        <p:txBody>
          <a:bodyPr/>
          <a:lstStyle/>
          <a:p>
            <a:r>
              <a:rPr lang="en-US" dirty="0" smtClean="0"/>
              <a:t>Squat  = little</a:t>
            </a:r>
          </a:p>
          <a:p>
            <a:r>
              <a:rPr lang="en-US" dirty="0" smtClean="0"/>
              <a:t>Snug   = tight</a:t>
            </a:r>
          </a:p>
          <a:p>
            <a:r>
              <a:rPr lang="en-US" dirty="0" smtClean="0"/>
              <a:t>Rasping = rough</a:t>
            </a:r>
          </a:p>
          <a:p>
            <a:r>
              <a:rPr lang="en-US" dirty="0" smtClean="0"/>
              <a:t>Spade    = hand shovel </a:t>
            </a:r>
          </a:p>
          <a:p>
            <a:endParaRPr lang="en-IN" dirty="0"/>
          </a:p>
        </p:txBody>
      </p:sp>
      <p:sp>
        <p:nvSpPr>
          <p:cNvPr id="6" name="Content Placeholder 5"/>
          <p:cNvSpPr>
            <a:spLocks noGrp="1"/>
          </p:cNvSpPr>
          <p:nvPr>
            <p:ph sz="quarter" idx="4"/>
          </p:nvPr>
        </p:nvSpPr>
        <p:spPr/>
        <p:txBody>
          <a:bodyPr/>
          <a:lstStyle/>
          <a:p>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85852" y="714356"/>
            <a:ext cx="6858048" cy="5632311"/>
          </a:xfrm>
          <a:prstGeom prst="rect">
            <a:avLst/>
          </a:prstGeom>
        </p:spPr>
        <p:txBody>
          <a:bodyPr wrap="square">
            <a:spAutoFit/>
          </a:bodyPr>
          <a:lstStyle/>
          <a:p>
            <a:r>
              <a:rPr lang="en-IN" sz="3600" b="1" dirty="0">
                <a:solidFill>
                  <a:srgbClr val="7030A0"/>
                </a:solidFill>
                <a:latin typeface="Agency FB" pitchFamily="34" charset="0"/>
              </a:rPr>
              <a:t>My grandfather cut more turf in a day</a:t>
            </a:r>
            <a:r>
              <a:rPr lang="en-IN" sz="3600" b="1" dirty="0" smtClean="0">
                <a:solidFill>
                  <a:srgbClr val="7030A0"/>
                </a:solidFill>
                <a:latin typeface="Agency FB" pitchFamily="34" charset="0"/>
              </a:rPr>
              <a:t/>
            </a:r>
            <a:br>
              <a:rPr lang="en-IN" sz="3600" b="1" dirty="0" smtClean="0">
                <a:solidFill>
                  <a:srgbClr val="7030A0"/>
                </a:solidFill>
                <a:latin typeface="Agency FB" pitchFamily="34" charset="0"/>
              </a:rPr>
            </a:br>
            <a:r>
              <a:rPr lang="en-IN" sz="3600" b="1" dirty="0">
                <a:solidFill>
                  <a:srgbClr val="7030A0"/>
                </a:solidFill>
                <a:latin typeface="Agency FB" pitchFamily="34" charset="0"/>
              </a:rPr>
              <a:t>Than any other man on Toner's bog.</a:t>
            </a:r>
            <a:r>
              <a:rPr lang="en-IN" sz="3600" b="1" dirty="0" smtClean="0">
                <a:solidFill>
                  <a:srgbClr val="7030A0"/>
                </a:solidFill>
                <a:latin typeface="Agency FB" pitchFamily="34" charset="0"/>
              </a:rPr>
              <a:t/>
            </a:r>
            <a:br>
              <a:rPr lang="en-IN" sz="3600" b="1" dirty="0" smtClean="0">
                <a:solidFill>
                  <a:srgbClr val="7030A0"/>
                </a:solidFill>
                <a:latin typeface="Agency FB" pitchFamily="34" charset="0"/>
              </a:rPr>
            </a:br>
            <a:r>
              <a:rPr lang="en-IN" sz="3600" b="1" dirty="0">
                <a:solidFill>
                  <a:srgbClr val="7030A0"/>
                </a:solidFill>
                <a:latin typeface="Agency FB" pitchFamily="34" charset="0"/>
              </a:rPr>
              <a:t>Once I carried him milk in a bottle</a:t>
            </a:r>
            <a:r>
              <a:rPr lang="en-IN" sz="3600" b="1" dirty="0" smtClean="0">
                <a:solidFill>
                  <a:srgbClr val="7030A0"/>
                </a:solidFill>
                <a:latin typeface="Agency FB" pitchFamily="34" charset="0"/>
              </a:rPr>
              <a:t/>
            </a:r>
            <a:br>
              <a:rPr lang="en-IN" sz="3600" b="1" dirty="0" smtClean="0">
                <a:solidFill>
                  <a:srgbClr val="7030A0"/>
                </a:solidFill>
                <a:latin typeface="Agency FB" pitchFamily="34" charset="0"/>
              </a:rPr>
            </a:br>
            <a:r>
              <a:rPr lang="en-IN" sz="3600" b="1" dirty="0">
                <a:solidFill>
                  <a:srgbClr val="7030A0"/>
                </a:solidFill>
                <a:latin typeface="Agency FB" pitchFamily="34" charset="0"/>
              </a:rPr>
              <a:t>Corked sloppily with paper. He straightened up</a:t>
            </a:r>
            <a:r>
              <a:rPr lang="en-IN" sz="3600" b="1" dirty="0" smtClean="0">
                <a:solidFill>
                  <a:srgbClr val="7030A0"/>
                </a:solidFill>
                <a:latin typeface="Agency FB" pitchFamily="34" charset="0"/>
              </a:rPr>
              <a:t/>
            </a:r>
            <a:br>
              <a:rPr lang="en-IN" sz="3600" b="1" dirty="0" smtClean="0">
                <a:solidFill>
                  <a:srgbClr val="7030A0"/>
                </a:solidFill>
                <a:latin typeface="Agency FB" pitchFamily="34" charset="0"/>
              </a:rPr>
            </a:br>
            <a:r>
              <a:rPr lang="en-IN" sz="3600" b="1" dirty="0">
                <a:solidFill>
                  <a:srgbClr val="7030A0"/>
                </a:solidFill>
                <a:latin typeface="Agency FB" pitchFamily="34" charset="0"/>
              </a:rPr>
              <a:t>To drink it, then fell to right away</a:t>
            </a:r>
            <a:r>
              <a:rPr lang="en-IN" sz="3600" b="1" dirty="0" smtClean="0">
                <a:solidFill>
                  <a:srgbClr val="7030A0"/>
                </a:solidFill>
                <a:latin typeface="Agency FB" pitchFamily="34" charset="0"/>
              </a:rPr>
              <a:t/>
            </a:r>
            <a:br>
              <a:rPr lang="en-IN" sz="3600" b="1" dirty="0" smtClean="0">
                <a:solidFill>
                  <a:srgbClr val="7030A0"/>
                </a:solidFill>
                <a:latin typeface="Agency FB" pitchFamily="34" charset="0"/>
              </a:rPr>
            </a:br>
            <a:r>
              <a:rPr lang="en-IN" sz="3600" b="1" dirty="0">
                <a:solidFill>
                  <a:srgbClr val="7030A0"/>
                </a:solidFill>
                <a:latin typeface="Agency FB" pitchFamily="34" charset="0"/>
              </a:rPr>
              <a:t>Nicking and slicing neatly, heaving sods</a:t>
            </a:r>
            <a:r>
              <a:rPr lang="en-IN" sz="3600" b="1" dirty="0" smtClean="0">
                <a:solidFill>
                  <a:srgbClr val="7030A0"/>
                </a:solidFill>
                <a:latin typeface="Agency FB" pitchFamily="34" charset="0"/>
              </a:rPr>
              <a:t/>
            </a:r>
            <a:br>
              <a:rPr lang="en-IN" sz="3600" b="1" dirty="0" smtClean="0">
                <a:solidFill>
                  <a:srgbClr val="7030A0"/>
                </a:solidFill>
                <a:latin typeface="Agency FB" pitchFamily="34" charset="0"/>
              </a:rPr>
            </a:br>
            <a:r>
              <a:rPr lang="en-IN" sz="3600" b="1" dirty="0">
                <a:solidFill>
                  <a:srgbClr val="7030A0"/>
                </a:solidFill>
                <a:latin typeface="Agency FB" pitchFamily="34" charset="0"/>
              </a:rPr>
              <a:t>Over his shoulder, going down and down</a:t>
            </a:r>
            <a:r>
              <a:rPr lang="en-IN" sz="3600" b="1" dirty="0" smtClean="0">
                <a:solidFill>
                  <a:srgbClr val="7030A0"/>
                </a:solidFill>
                <a:latin typeface="Agency FB" pitchFamily="34" charset="0"/>
              </a:rPr>
              <a:t/>
            </a:r>
            <a:br>
              <a:rPr lang="en-IN" sz="3600" b="1" dirty="0" smtClean="0">
                <a:solidFill>
                  <a:srgbClr val="7030A0"/>
                </a:solidFill>
                <a:latin typeface="Agency FB" pitchFamily="34" charset="0"/>
              </a:rPr>
            </a:br>
            <a:r>
              <a:rPr lang="en-IN" sz="3600" b="1" dirty="0">
                <a:solidFill>
                  <a:srgbClr val="7030A0"/>
                </a:solidFill>
                <a:latin typeface="Agency FB" pitchFamily="34" charset="0"/>
              </a:rPr>
              <a:t>For the good turf. Digging.</a:t>
            </a:r>
            <a:r>
              <a:rPr lang="en-IN" sz="3600" b="1" dirty="0" smtClean="0">
                <a:solidFill>
                  <a:srgbClr val="7030A0"/>
                </a:solidFill>
                <a:latin typeface="Agency FB" pitchFamily="34" charset="0"/>
              </a:rPr>
              <a:t/>
            </a:r>
            <a:br>
              <a:rPr lang="en-IN" sz="3600" b="1" dirty="0" smtClean="0">
                <a:solidFill>
                  <a:srgbClr val="7030A0"/>
                </a:solidFill>
                <a:latin typeface="Agency FB" pitchFamily="34" charset="0"/>
              </a:rPr>
            </a:br>
            <a:endParaRPr lang="en-IN" sz="3600" b="1" dirty="0">
              <a:solidFill>
                <a:srgbClr val="7030A0"/>
              </a:solidFill>
              <a:latin typeface="Agency FB" pitchFamily="34" charset="0"/>
            </a:endParaRPr>
          </a:p>
        </p:txBody>
      </p:sp>
    </p:spTree>
  </p:cSld>
  <p:clrMapOvr>
    <a:masterClrMapping/>
  </p:clrMapOvr>
  <p:transition>
    <p:wheel spokes="8"/>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71604" y="857233"/>
            <a:ext cx="6500858" cy="6186309"/>
          </a:xfrm>
          <a:prstGeom prst="rect">
            <a:avLst/>
          </a:prstGeom>
        </p:spPr>
        <p:txBody>
          <a:bodyPr wrap="square">
            <a:spAutoFit/>
          </a:bodyPr>
          <a:lstStyle/>
          <a:p>
            <a:r>
              <a:rPr lang="en-IN" sz="3600" b="1" dirty="0">
                <a:solidFill>
                  <a:srgbClr val="0070C0"/>
                </a:solidFill>
                <a:latin typeface="Brush Script MT" pitchFamily="66" charset="0"/>
              </a:rPr>
              <a:t>The cold smell of potato mould, the squelch and slap</a:t>
            </a:r>
            <a:br>
              <a:rPr lang="en-IN" sz="3600" b="1" dirty="0">
                <a:solidFill>
                  <a:srgbClr val="0070C0"/>
                </a:solidFill>
                <a:latin typeface="Brush Script MT" pitchFamily="66" charset="0"/>
              </a:rPr>
            </a:br>
            <a:r>
              <a:rPr lang="en-IN" sz="3600" b="1" dirty="0">
                <a:solidFill>
                  <a:srgbClr val="0070C0"/>
                </a:solidFill>
                <a:latin typeface="Brush Script MT" pitchFamily="66" charset="0"/>
              </a:rPr>
              <a:t>Of soggy peat, the curt cuts of an edge</a:t>
            </a:r>
            <a:br>
              <a:rPr lang="en-IN" sz="3600" b="1" dirty="0">
                <a:solidFill>
                  <a:srgbClr val="0070C0"/>
                </a:solidFill>
                <a:latin typeface="Brush Script MT" pitchFamily="66" charset="0"/>
              </a:rPr>
            </a:br>
            <a:r>
              <a:rPr lang="en-IN" sz="3600" b="1" dirty="0">
                <a:solidFill>
                  <a:srgbClr val="0070C0"/>
                </a:solidFill>
                <a:latin typeface="Brush Script MT" pitchFamily="66" charset="0"/>
              </a:rPr>
              <a:t>Through living roots awaken in my head.</a:t>
            </a:r>
            <a:br>
              <a:rPr lang="en-IN" sz="3600" b="1" dirty="0">
                <a:solidFill>
                  <a:srgbClr val="0070C0"/>
                </a:solidFill>
                <a:latin typeface="Brush Script MT" pitchFamily="66" charset="0"/>
              </a:rPr>
            </a:br>
            <a:r>
              <a:rPr lang="en-IN" sz="3600" b="1" dirty="0">
                <a:solidFill>
                  <a:srgbClr val="0070C0"/>
                </a:solidFill>
                <a:latin typeface="Brush Script MT" pitchFamily="66" charset="0"/>
              </a:rPr>
              <a:t>But I've no spade to follow men like them.</a:t>
            </a:r>
            <a:br>
              <a:rPr lang="en-IN" sz="3600" b="1" dirty="0">
                <a:solidFill>
                  <a:srgbClr val="0070C0"/>
                </a:solidFill>
                <a:latin typeface="Brush Script MT" pitchFamily="66" charset="0"/>
              </a:rPr>
            </a:br>
            <a:r>
              <a:rPr lang="en-IN" sz="3600" b="1" dirty="0">
                <a:solidFill>
                  <a:srgbClr val="0070C0"/>
                </a:solidFill>
                <a:latin typeface="Brush Script MT" pitchFamily="66" charset="0"/>
              </a:rPr>
              <a:t/>
            </a:r>
            <a:br>
              <a:rPr lang="en-IN" sz="3600" b="1" dirty="0">
                <a:solidFill>
                  <a:srgbClr val="0070C0"/>
                </a:solidFill>
                <a:latin typeface="Brush Script MT" pitchFamily="66" charset="0"/>
              </a:rPr>
            </a:br>
            <a:r>
              <a:rPr lang="en-IN" sz="3600" b="1" dirty="0">
                <a:solidFill>
                  <a:srgbClr val="0070C0"/>
                </a:solidFill>
                <a:latin typeface="Brush Script MT" pitchFamily="66" charset="0"/>
              </a:rPr>
              <a:t>Between my finger and my thumb</a:t>
            </a:r>
            <a:br>
              <a:rPr lang="en-IN" sz="3600" b="1" dirty="0">
                <a:solidFill>
                  <a:srgbClr val="0070C0"/>
                </a:solidFill>
                <a:latin typeface="Brush Script MT" pitchFamily="66" charset="0"/>
              </a:rPr>
            </a:br>
            <a:r>
              <a:rPr lang="en-IN" sz="3600" b="1" dirty="0">
                <a:solidFill>
                  <a:srgbClr val="0070C0"/>
                </a:solidFill>
                <a:latin typeface="Brush Script MT" pitchFamily="66" charset="0"/>
              </a:rPr>
              <a:t>The squat pen rests.</a:t>
            </a:r>
            <a:br>
              <a:rPr lang="en-IN" sz="3600" b="1" dirty="0">
                <a:solidFill>
                  <a:srgbClr val="0070C0"/>
                </a:solidFill>
                <a:latin typeface="Brush Script MT" pitchFamily="66" charset="0"/>
              </a:rPr>
            </a:br>
            <a:r>
              <a:rPr lang="en-IN" sz="3600" b="1" dirty="0">
                <a:solidFill>
                  <a:srgbClr val="0070C0"/>
                </a:solidFill>
                <a:latin typeface="Brush Script MT" pitchFamily="66" charset="0"/>
              </a:rPr>
              <a:t>I'll dig with it.</a:t>
            </a:r>
          </a:p>
          <a:p>
            <a:r>
              <a:rPr lang="en-IN" sz="3600" dirty="0" smtClean="0"/>
              <a:t/>
            </a:r>
            <a:br>
              <a:rPr lang="en-IN" sz="3600" dirty="0" smtClean="0"/>
            </a:br>
            <a:endParaRPr lang="en-IN" sz="3600" dirty="0"/>
          </a:p>
        </p:txBody>
      </p:sp>
    </p:spTree>
  </p:cSld>
  <p:clrMapOvr>
    <a:masterClrMapping/>
  </p:clrMapOvr>
  <p:transition>
    <p:strips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500042"/>
            <a:ext cx="8072494" cy="5262979"/>
          </a:xfrm>
          <a:prstGeom prst="rect">
            <a:avLst/>
          </a:prstGeom>
        </p:spPr>
        <p:txBody>
          <a:bodyPr wrap="square">
            <a:spAutoFit/>
          </a:bodyPr>
          <a:lstStyle/>
          <a:p>
            <a:r>
              <a:rPr lang="en-IN" sz="2400" i="1" dirty="0" smtClean="0">
                <a:solidFill>
                  <a:schemeClr val="accent2"/>
                </a:solidFill>
                <a:latin typeface="Agency FB" pitchFamily="34" charset="0"/>
              </a:rPr>
              <a:t>Between my finger and my thumb</a:t>
            </a:r>
            <a:br>
              <a:rPr lang="en-IN" sz="2400" i="1" dirty="0" smtClean="0">
                <a:solidFill>
                  <a:schemeClr val="accent2"/>
                </a:solidFill>
                <a:latin typeface="Agency FB" pitchFamily="34" charset="0"/>
              </a:rPr>
            </a:br>
            <a:r>
              <a:rPr lang="en-IN" sz="2400" i="1" dirty="0" smtClean="0">
                <a:solidFill>
                  <a:schemeClr val="accent2"/>
                </a:solidFill>
                <a:latin typeface="Agency FB" pitchFamily="34" charset="0"/>
              </a:rPr>
              <a:t>The squat pen rests; snug as a gun.</a:t>
            </a:r>
            <a:endParaRPr lang="en-IN" sz="2400" dirty="0" smtClean="0">
              <a:solidFill>
                <a:schemeClr val="accent2"/>
              </a:solidFill>
              <a:latin typeface="Agency FB" pitchFamily="34" charset="0"/>
            </a:endParaRPr>
          </a:p>
          <a:p>
            <a:r>
              <a:rPr lang="en-IN" sz="2400" dirty="0" smtClean="0">
                <a:latin typeface="Agency FB" pitchFamily="34" charset="0"/>
              </a:rPr>
              <a:t>This poem begins with the camera completely zoomed in. Heaney gives us an image of a hand (specifically the fingers) holding a pen. But the focus is all on the pen. The hand doesn't hold the pen, the pen rests in the hand. Who's the subject now, hand?</a:t>
            </a:r>
          </a:p>
          <a:p>
            <a:r>
              <a:rPr lang="en-IN" sz="2400" dirty="0" smtClean="0">
                <a:latin typeface="Agency FB" pitchFamily="34" charset="0"/>
              </a:rPr>
              <a:t>Then the speaker throws a startling simile at us. In his hand, the pen feels like a gun.</a:t>
            </a:r>
          </a:p>
          <a:p>
            <a:r>
              <a:rPr lang="en-IN" sz="2400" dirty="0" smtClean="0">
                <a:latin typeface="Agency FB" pitchFamily="34" charset="0"/>
              </a:rPr>
              <a:t>While it doesn't quite </a:t>
            </a:r>
            <a:r>
              <a:rPr lang="en-IN" sz="2400" i="1" dirty="0" smtClean="0">
                <a:latin typeface="Agency FB" pitchFamily="34" charset="0"/>
              </a:rPr>
              <a:t>look</a:t>
            </a:r>
            <a:r>
              <a:rPr lang="en-IN" sz="2400" dirty="0" smtClean="0">
                <a:latin typeface="Agency FB" pitchFamily="34" charset="0"/>
              </a:rPr>
              <a:t> the same, both holding a pen and a gun require your finger (on the trigger if you're holding a gun) and your thumb, of course.</a:t>
            </a:r>
          </a:p>
          <a:p>
            <a:r>
              <a:rPr lang="en-IN" sz="2400" dirty="0" smtClean="0">
                <a:latin typeface="Agency FB" pitchFamily="34" charset="0"/>
              </a:rPr>
              <a:t>Oh, and both pens and guns are tools, albeit for totally different jobs.</a:t>
            </a:r>
          </a:p>
          <a:p>
            <a:r>
              <a:rPr lang="en-IN" sz="2400" dirty="0" smtClean="0">
                <a:latin typeface="Agency FB" pitchFamily="34" charset="0"/>
              </a:rPr>
              <a:t>What's so weird about this is that we typically think of writing as something peaceful and contemplative, which is what the word "snug" makes us think of – snuggled up, tight, secure.</a:t>
            </a:r>
            <a:endParaRPr lang="en-IN" sz="2400" dirty="0">
              <a:latin typeface="Agency FB"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8662" y="428604"/>
            <a:ext cx="7715304" cy="5693866"/>
          </a:xfrm>
          <a:prstGeom prst="rect">
            <a:avLst/>
          </a:prstGeom>
        </p:spPr>
        <p:txBody>
          <a:bodyPr wrap="square">
            <a:spAutoFit/>
          </a:bodyPr>
          <a:lstStyle/>
          <a:p>
            <a:r>
              <a:rPr lang="en-IN" sz="2800" i="1" dirty="0" smtClean="0">
                <a:solidFill>
                  <a:schemeClr val="accent2"/>
                </a:solidFill>
                <a:latin typeface="Agency FB" pitchFamily="34" charset="0"/>
              </a:rPr>
              <a:t>Under my window, a clean rasping sound</a:t>
            </a:r>
            <a:br>
              <a:rPr lang="en-IN" sz="2800" i="1" dirty="0" smtClean="0">
                <a:solidFill>
                  <a:schemeClr val="accent2"/>
                </a:solidFill>
                <a:latin typeface="Agency FB" pitchFamily="34" charset="0"/>
              </a:rPr>
            </a:br>
            <a:r>
              <a:rPr lang="en-IN" sz="2800" i="1" dirty="0" smtClean="0">
                <a:solidFill>
                  <a:schemeClr val="accent2"/>
                </a:solidFill>
                <a:latin typeface="Agency FB" pitchFamily="34" charset="0"/>
              </a:rPr>
              <a:t>When the spade sinks into gravelly ground:</a:t>
            </a:r>
            <a:endParaRPr lang="en-IN" sz="2800" dirty="0" smtClean="0">
              <a:solidFill>
                <a:schemeClr val="accent2"/>
              </a:solidFill>
              <a:latin typeface="Agency FB" pitchFamily="34" charset="0"/>
            </a:endParaRPr>
          </a:p>
          <a:p>
            <a:r>
              <a:rPr lang="en-IN" sz="2800" dirty="0" smtClean="0">
                <a:latin typeface="Agency FB" pitchFamily="34" charset="0"/>
              </a:rPr>
              <a:t>Someone outside is digging, using a spade, or shovel, and it's making a rasping sound when it cuts into the earth. Why rasping? Well, the shovel probably makes a horrible, grating sound when it enters the ground because the shovel is skimming against lots of tiny stones that make up the "gravelly ground."</a:t>
            </a:r>
          </a:p>
          <a:p>
            <a:r>
              <a:rPr lang="en-IN" sz="2800" dirty="0" smtClean="0">
                <a:latin typeface="Agency FB" pitchFamily="34" charset="0"/>
              </a:rPr>
              <a:t>"Clean" and "rasping" is another interesting pairing of words. "Rasping" and "gravelly" work well together because they're similar in meaning – rasping means coarse and gravel actually is coarse. "Clean" however, would much more likely make us think of something smooth and polished. So how can a sound be both coarse and smooth?</a:t>
            </a:r>
            <a:endParaRPr lang="en-IN" sz="2800" dirty="0">
              <a:latin typeface="Agency FB"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426</TotalTime>
  <Words>515</Words>
  <Application>Microsoft Office PowerPoint</Application>
  <PresentationFormat>On-screen Show (4:3)</PresentationFormat>
  <Paragraphs>71</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Concourse</vt:lpstr>
      <vt:lpstr>   DIGGING             by </vt:lpstr>
      <vt:lpstr>            Prepared by  V.Lydia Vedam , M.A., M.Ed  Lecturer in English  JMJ College For Women, Tenali. </vt:lpstr>
      <vt:lpstr>Slide 3</vt:lpstr>
      <vt:lpstr>Slide 4</vt:lpstr>
      <vt:lpstr>              New Words</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DIGGING                   by </dc:title>
  <dc:creator>English</dc:creator>
  <cp:lastModifiedBy>English</cp:lastModifiedBy>
  <cp:revision>31</cp:revision>
  <dcterms:created xsi:type="dcterms:W3CDTF">2016-06-23T04:19:39Z</dcterms:created>
  <dcterms:modified xsi:type="dcterms:W3CDTF">2016-11-04T09:45:16Z</dcterms:modified>
</cp:coreProperties>
</file>